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63" r:id="rId2"/>
    <p:sldId id="400" r:id="rId3"/>
    <p:sldId id="410" r:id="rId4"/>
    <p:sldId id="411" r:id="rId5"/>
    <p:sldId id="412" r:id="rId6"/>
    <p:sldId id="406" r:id="rId7"/>
    <p:sldId id="413" r:id="rId8"/>
    <p:sldId id="417" r:id="rId9"/>
    <p:sldId id="414" r:id="rId10"/>
    <p:sldId id="416" r:id="rId11"/>
    <p:sldId id="418" r:id="rId12"/>
    <p:sldId id="421" r:id="rId13"/>
    <p:sldId id="422" r:id="rId14"/>
    <p:sldId id="419" r:id="rId15"/>
    <p:sldId id="424" r:id="rId16"/>
    <p:sldId id="426" r:id="rId17"/>
    <p:sldId id="427" r:id="rId18"/>
    <p:sldId id="420" r:id="rId19"/>
    <p:sldId id="425" r:id="rId20"/>
    <p:sldId id="428" r:id="rId21"/>
    <p:sldId id="364" r:id="rId22"/>
  </p:sldIdLst>
  <p:sldSz cx="10160000" cy="5715000"/>
  <p:notesSz cx="6808788" cy="9940925"/>
  <p:defaultTextStyle>
    <a:defPPr>
      <a:defRPr lang="ru-RU"/>
    </a:defPPr>
    <a:lvl1pPr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07988" indent="49213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815975" indent="98425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223963" indent="147638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631950" indent="196850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orient="horz" pos="843">
          <p15:clr>
            <a:srgbClr val="A4A3A4"/>
          </p15:clr>
        </p15:guide>
        <p15:guide id="3" orient="horz" pos="263">
          <p15:clr>
            <a:srgbClr val="A4A3A4"/>
          </p15:clr>
        </p15:guide>
        <p15:guide id="4" orient="horz" pos="3379">
          <p15:clr>
            <a:srgbClr val="A4A3A4"/>
          </p15:clr>
        </p15:guide>
        <p15:guide id="5" pos="3200">
          <p15:clr>
            <a:srgbClr val="A4A3A4"/>
          </p15:clr>
        </p15:guide>
        <p15:guide id="6" pos="787">
          <p15:clr>
            <a:srgbClr val="A4A3A4"/>
          </p15:clr>
        </p15:guide>
        <p15:guide id="7" pos="1733">
          <p15:clr>
            <a:srgbClr val="A4A3A4"/>
          </p15:clr>
        </p15:guide>
        <p15:guide id="8" pos="5711">
          <p15:clr>
            <a:srgbClr val="A4A3A4"/>
          </p15:clr>
        </p15:guide>
        <p15:guide id="9" pos="6134">
          <p15:clr>
            <a:srgbClr val="A4A3A4"/>
          </p15:clr>
        </p15:guide>
        <p15:guide id="10" pos="57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пустина Юлия Ивановна" initials="КЮИ" lastIdx="1" clrIdx="0">
    <p:extLst>
      <p:ext uri="{19B8F6BF-5375-455C-9EA6-DF929625EA0E}">
        <p15:presenceInfo xmlns:p15="http://schemas.microsoft.com/office/powerpoint/2012/main" xmlns="" userId="S-1-5-21-116022207-583602576-2121419680-22228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E7C3B"/>
    <a:srgbClr val="B11B0F"/>
    <a:srgbClr val="F8AB6C"/>
    <a:srgbClr val="F8A15A"/>
    <a:srgbClr val="FFFF66"/>
    <a:srgbClr val="BADE22"/>
    <a:srgbClr val="89E7E9"/>
    <a:srgbClr val="005AA9"/>
    <a:srgbClr val="85153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28" autoAdjust="0"/>
    <p:restoredTop sz="89260" autoAdjust="0"/>
  </p:normalViewPr>
  <p:slideViewPr>
    <p:cSldViewPr>
      <p:cViewPr>
        <p:scale>
          <a:sx n="78" d="100"/>
          <a:sy n="78" d="100"/>
        </p:scale>
        <p:origin x="-600" y="120"/>
      </p:cViewPr>
      <p:guideLst>
        <p:guide orient="horz" pos="1800"/>
        <p:guide orient="horz" pos="843"/>
        <p:guide orient="horz" pos="263"/>
        <p:guide orient="horz" pos="3379"/>
        <p:guide pos="3200"/>
        <p:guide pos="787"/>
        <p:guide pos="1733"/>
        <p:guide pos="5711"/>
        <p:guide pos="6134"/>
        <p:guide pos="576"/>
      </p:guideLst>
    </p:cSldViewPr>
  </p:slideViewPr>
  <p:outlineViewPr>
    <p:cViewPr>
      <p:scale>
        <a:sx n="33" d="100"/>
        <a:sy n="33" d="100"/>
      </p:scale>
      <p:origin x="0" y="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3.6604947458668137E-2"/>
          <c:w val="0.87462291477123166"/>
          <c:h val="0.7529168666793838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Лист1!$R$13</c:f>
              <c:strCache>
                <c:ptCount val="1"/>
                <c:pt idx="0">
                  <c:v>Лично, почтой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95250"/>
            </a:sp3d>
          </c:spPr>
          <c:dLbls>
            <c:dLbl>
              <c:idx val="0"/>
              <c:layout>
                <c:manualLayout>
                  <c:x val="1.5889125432509508E-3"/>
                  <c:y val="-2.329405747369789E-2"/>
                </c:manualLayout>
              </c:layout>
              <c:tx>
                <c:rich>
                  <a:bodyPr/>
                  <a:lstStyle/>
                  <a:p>
                    <a:r>
                      <a:rPr lang="en-US" normalizeH="0" baseline="0" dirty="0" smtClean="0"/>
                      <a:t>8010</a:t>
                    </a:r>
                    <a:endParaRPr lang="en-US" normalizeH="0" baseline="0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7667376297528524E-3"/>
                  <c:y val="-6.32267274286085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26757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889125432509508E-2"/>
                  <c:y val="-0.1031593973835193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10911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normalizeH="0" baseline="0">
                    <a:latin typeface="Arial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Лист1!$Q$14:$Q$16</c:f>
              <c:strCache>
                <c:ptCount val="3"/>
                <c:pt idx="0">
                  <c:v>Юридические лица</c:v>
                </c:pt>
                <c:pt idx="1">
                  <c:v>ИП и физические лица</c:v>
                </c:pt>
                <c:pt idx="2">
                  <c:v> в том числе декларации 3-НДФЛ</c:v>
                </c:pt>
              </c:strCache>
            </c:strRef>
          </c:cat>
          <c:val>
            <c:numRef>
              <c:f>Лист1!$R$14:$R$16</c:f>
              <c:numCache>
                <c:formatCode>General</c:formatCode>
                <c:ptCount val="3"/>
                <c:pt idx="0">
                  <c:v>8010</c:v>
                </c:pt>
                <c:pt idx="1">
                  <c:v>26757</c:v>
                </c:pt>
                <c:pt idx="2">
                  <c:v>10911</c:v>
                </c:pt>
              </c:numCache>
            </c:numRef>
          </c:val>
        </c:ser>
        <c:ser>
          <c:idx val="1"/>
          <c:order val="1"/>
          <c:tx>
            <c:strRef>
              <c:f>Лист1!$S$13</c:f>
              <c:strCache>
                <c:ptCount val="1"/>
                <c:pt idx="0">
                  <c:v>ТКС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95250"/>
            </a:sp3d>
          </c:spPr>
          <c:dLbls>
            <c:dLbl>
              <c:idx val="0"/>
              <c:layout>
                <c:manualLayout>
                  <c:x val="1.430021288925855E-2"/>
                  <c:y val="-2.6621779969940439E-2"/>
                </c:manualLayout>
              </c:layout>
              <c:tx>
                <c:rich>
                  <a:bodyPr/>
                  <a:lstStyle/>
                  <a:p>
                    <a:r>
                      <a:rPr lang="en-US" sz="1400" normalizeH="0" baseline="0" dirty="0" smtClean="0"/>
                      <a:t>124043</a:t>
                    </a:r>
                    <a:endParaRPr lang="en-US" sz="1400" normalizeH="0" baseline="0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711300346007605E-2"/>
                  <c:y val="-9.31764919201850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45302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889125432509508E-2"/>
                  <c:y val="-4.991583744363837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629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normalizeH="0" baseline="0">
                    <a:latin typeface="Arial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Лист1!$Q$14:$Q$16</c:f>
              <c:strCache>
                <c:ptCount val="3"/>
                <c:pt idx="0">
                  <c:v>Юридические лица</c:v>
                </c:pt>
                <c:pt idx="1">
                  <c:v>ИП и физические лица</c:v>
                </c:pt>
                <c:pt idx="2">
                  <c:v> в том числе декларации 3-НДФЛ</c:v>
                </c:pt>
              </c:strCache>
            </c:strRef>
          </c:cat>
          <c:val>
            <c:numRef>
              <c:f>Лист1!$S$14:$S$16</c:f>
              <c:numCache>
                <c:formatCode>General</c:formatCode>
                <c:ptCount val="3"/>
                <c:pt idx="0">
                  <c:v>124043</c:v>
                </c:pt>
                <c:pt idx="1">
                  <c:v>45302</c:v>
                </c:pt>
                <c:pt idx="2">
                  <c:v>629</c:v>
                </c:pt>
              </c:numCache>
            </c:numRef>
          </c:val>
        </c:ser>
        <c:ser>
          <c:idx val="2"/>
          <c:order val="2"/>
          <c:tx>
            <c:strRef>
              <c:f>Лист1!$T$13</c:f>
              <c:strCache>
                <c:ptCount val="1"/>
                <c:pt idx="0">
                  <c:v>ЛК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95250"/>
            </a:sp3d>
          </c:spPr>
          <c:dLbls>
            <c:dLbl>
              <c:idx val="1"/>
              <c:layout>
                <c:manualLayout>
                  <c:x val="3.0189338321768056E-2"/>
                  <c:y val="-6.65544499248511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6096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30021288925855E-2"/>
                  <c:y val="-3.993266995491066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6096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baseline="0">
                    <a:latin typeface="Arial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Лист1!$Q$14:$Q$16</c:f>
              <c:strCache>
                <c:ptCount val="3"/>
                <c:pt idx="0">
                  <c:v>Юридические лица</c:v>
                </c:pt>
                <c:pt idx="1">
                  <c:v>ИП и физические лица</c:v>
                </c:pt>
                <c:pt idx="2">
                  <c:v> в том числе декларации 3-НДФЛ</c:v>
                </c:pt>
              </c:strCache>
            </c:strRef>
          </c:cat>
          <c:val>
            <c:numRef>
              <c:f>Лист1!$T$14:$T$16</c:f>
              <c:numCache>
                <c:formatCode>General</c:formatCode>
                <c:ptCount val="3"/>
                <c:pt idx="0">
                  <c:v>0</c:v>
                </c:pt>
                <c:pt idx="1">
                  <c:v>6096</c:v>
                </c:pt>
                <c:pt idx="2">
                  <c:v>6096</c:v>
                </c:pt>
              </c:numCache>
            </c:numRef>
          </c:val>
        </c:ser>
        <c:dLbls/>
        <c:gapWidth val="74"/>
        <c:gapDepth val="185"/>
        <c:shape val="cylinder"/>
        <c:axId val="113219072"/>
        <c:axId val="113220608"/>
        <c:axId val="0"/>
      </c:bar3DChart>
      <c:catAx>
        <c:axId val="11321907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 b="1" i="0" baseline="0">
                <a:latin typeface="Arial" pitchFamily="34" charset="0"/>
              </a:defRPr>
            </a:pPr>
            <a:endParaRPr lang="ru-RU"/>
          </a:p>
        </c:txPr>
        <c:crossAx val="113220608"/>
        <c:crosses val="autoZero"/>
        <c:auto val="1"/>
        <c:lblAlgn val="ctr"/>
        <c:lblOffset val="100"/>
      </c:catAx>
      <c:valAx>
        <c:axId val="113220608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one"/>
        <c:crossAx val="1132190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20031407921659"/>
          <c:y val="0.39473470452968545"/>
          <c:w val="0.14444403574777989"/>
          <c:h val="0.58656297099064414"/>
        </c:manualLayout>
      </c:layout>
      <c:txPr>
        <a:bodyPr/>
        <a:lstStyle/>
        <a:p>
          <a:pPr>
            <a:defRPr sz="1500" b="1" i="0" baseline="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17T10:23:07.984" idx="1">
    <p:pos x="10" y="10"/>
    <p:text/>
    <p:extLst>
      <p:ext uri="{C676402C-5697-4E1C-873F-D02D1690AC5C}">
        <p15:threadingInfo xmlns:p15="http://schemas.microsoft.com/office/powerpoint/2012/main" xmlns="" timeZoneBias="-18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07C4B4-F1B7-4F76-9662-AAF4BD6CB132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BB80C8-1EC2-47BB-870B-AAD5064012DE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1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814B8356-56EF-430C-A849-AA9E9CC578E1}" type="parTrans" cxnId="{56A3A27C-3EA6-4915-83C0-4F8508B0A485}">
      <dgm:prSet/>
      <dgm:spPr/>
      <dgm:t>
        <a:bodyPr/>
        <a:lstStyle/>
        <a:p>
          <a:endParaRPr lang="ru-RU"/>
        </a:p>
      </dgm:t>
    </dgm:pt>
    <dgm:pt modelId="{FDCDC417-4A71-4868-8055-45CDDA107E1A}" type="sibTrans" cxnId="{56A3A27C-3EA6-4915-83C0-4F8508B0A485}">
      <dgm:prSet/>
      <dgm:spPr/>
      <dgm:t>
        <a:bodyPr/>
        <a:lstStyle/>
        <a:p>
          <a:endParaRPr lang="ru-RU"/>
        </a:p>
      </dgm:t>
    </dgm:pt>
    <dgm:pt modelId="{84C1B4EE-1773-46AC-B782-5F246A330F80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Нет необходимости лично посещать налоговую службу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17696D3C-56EC-48CE-A27B-A8A61D845B25}" type="parTrans" cxnId="{F3F6C636-4BB4-41BE-9F32-721D74BF6298}">
      <dgm:prSet/>
      <dgm:spPr/>
      <dgm:t>
        <a:bodyPr/>
        <a:lstStyle/>
        <a:p>
          <a:endParaRPr lang="ru-RU"/>
        </a:p>
      </dgm:t>
    </dgm:pt>
    <dgm:pt modelId="{7C66F319-CF97-42C5-A963-EF9300F6CD65}" type="sibTrans" cxnId="{F3F6C636-4BB4-41BE-9F32-721D74BF6298}">
      <dgm:prSet/>
      <dgm:spPr/>
      <dgm:t>
        <a:bodyPr/>
        <a:lstStyle/>
        <a:p>
          <a:endParaRPr lang="ru-RU"/>
        </a:p>
      </dgm:t>
    </dgm:pt>
    <dgm:pt modelId="{5CCC750F-A909-4ACC-948B-EAFA6D17483C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2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5CC5A7CF-7A63-4631-B316-1D6FB90C416D}" type="parTrans" cxnId="{21528F09-5EF6-41B1-8CCF-0636FBADFE51}">
      <dgm:prSet/>
      <dgm:spPr/>
      <dgm:t>
        <a:bodyPr/>
        <a:lstStyle/>
        <a:p>
          <a:endParaRPr lang="ru-RU"/>
        </a:p>
      </dgm:t>
    </dgm:pt>
    <dgm:pt modelId="{83DD6253-FF39-4007-8708-6B5084D88C13}" type="sibTrans" cxnId="{21528F09-5EF6-41B1-8CCF-0636FBADFE51}">
      <dgm:prSet/>
      <dgm:spPr/>
      <dgm:t>
        <a:bodyPr/>
        <a:lstStyle/>
        <a:p>
          <a:endParaRPr lang="ru-RU"/>
        </a:p>
      </dgm:t>
    </dgm:pt>
    <dgm:pt modelId="{1B68F709-E4C6-47FD-8D01-9D7CD3EB3A59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>
              <a:latin typeface="Arial" pitchFamily="34" charset="0"/>
              <a:cs typeface="Arial" pitchFamily="34" charset="0"/>
            </a:rPr>
            <a:t> Не требуется дублировать отчетность на бумажных носителях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B59811AE-22B2-4BE6-989F-8C991655A3FA}" type="parTrans" cxnId="{71672CA4-B5D9-4A3B-955A-D81C6743B531}">
      <dgm:prSet/>
      <dgm:spPr/>
      <dgm:t>
        <a:bodyPr/>
        <a:lstStyle/>
        <a:p>
          <a:endParaRPr lang="ru-RU"/>
        </a:p>
      </dgm:t>
    </dgm:pt>
    <dgm:pt modelId="{BD0D8359-A175-4EDA-B528-A2FA6E0213F9}" type="sibTrans" cxnId="{71672CA4-B5D9-4A3B-955A-D81C6743B531}">
      <dgm:prSet/>
      <dgm:spPr/>
      <dgm:t>
        <a:bodyPr/>
        <a:lstStyle/>
        <a:p>
          <a:endParaRPr lang="ru-RU"/>
        </a:p>
      </dgm:t>
    </dgm:pt>
    <dgm:pt modelId="{19F0AD89-BEBD-4221-A855-D2C3E8C44293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3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2BF1A4F0-5288-4FE4-826A-EC8E9EE9C944}" type="parTrans" cxnId="{040559CB-B9DF-41F3-8686-78BD85CE2113}">
      <dgm:prSet/>
      <dgm:spPr/>
      <dgm:t>
        <a:bodyPr/>
        <a:lstStyle/>
        <a:p>
          <a:endParaRPr lang="ru-RU"/>
        </a:p>
      </dgm:t>
    </dgm:pt>
    <dgm:pt modelId="{C2C97266-7DDF-4776-9D36-E7013CDB1C16}" type="sibTrans" cxnId="{040559CB-B9DF-41F3-8686-78BD85CE2113}">
      <dgm:prSet/>
      <dgm:spPr/>
      <dgm:t>
        <a:bodyPr/>
        <a:lstStyle/>
        <a:p>
          <a:endParaRPr lang="ru-RU"/>
        </a:p>
      </dgm:t>
    </dgm:pt>
    <dgm:pt modelId="{DA5AD720-7FF9-4A3D-B671-32550B9558BE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Снижение количества технических ошибок (перед отправкой файлы отчетности проходят обязательный контроль на правильность заполнения в соответствии с требованиями формата)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3645D0D2-E8AE-4880-A200-7A44B15C0A46}" type="parTrans" cxnId="{F5F44A8E-2BFC-4051-87CF-DB23E3B72268}">
      <dgm:prSet/>
      <dgm:spPr/>
      <dgm:t>
        <a:bodyPr/>
        <a:lstStyle/>
        <a:p>
          <a:endParaRPr lang="ru-RU"/>
        </a:p>
      </dgm:t>
    </dgm:pt>
    <dgm:pt modelId="{0D27E7D6-1ABF-444C-9464-A0CD6698B7A0}" type="sibTrans" cxnId="{F5F44A8E-2BFC-4051-87CF-DB23E3B72268}">
      <dgm:prSet/>
      <dgm:spPr/>
      <dgm:t>
        <a:bodyPr/>
        <a:lstStyle/>
        <a:p>
          <a:endParaRPr lang="ru-RU"/>
        </a:p>
      </dgm:t>
    </dgm:pt>
    <dgm:pt modelId="{3DF91FF6-BDC6-4EC3-BD3E-5909E663EDA0}">
      <dgm:prSet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4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F9CF64A9-1FD2-4187-B1CB-5B1A3E6D3264}" type="parTrans" cxnId="{06B62032-5906-495E-904F-139B45C8E557}">
      <dgm:prSet/>
      <dgm:spPr/>
      <dgm:t>
        <a:bodyPr/>
        <a:lstStyle/>
        <a:p>
          <a:endParaRPr lang="ru-RU"/>
        </a:p>
      </dgm:t>
    </dgm:pt>
    <dgm:pt modelId="{3247077D-206F-42CA-92EB-B3A2EF894ED7}" type="sibTrans" cxnId="{06B62032-5906-495E-904F-139B45C8E557}">
      <dgm:prSet/>
      <dgm:spPr/>
      <dgm:t>
        <a:bodyPr/>
        <a:lstStyle/>
        <a:p>
          <a:endParaRPr lang="ru-RU"/>
        </a:p>
      </dgm:t>
    </dgm:pt>
    <dgm:pt modelId="{08D70B74-10AE-4A66-9BE4-7E91066081C4}">
      <dgm:prSet custT="1"/>
      <dgm:spPr/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Подтверждение доставки отчетности (налоговый орган высылает протокол (квитанцию) о приеме деклараций, бухгалтерской отчетности в электронном виде по ТКС)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5D27423-60C1-454E-867D-467C0B272B58}" type="parTrans" cxnId="{4357AE29-7BE4-4B44-8ED0-44DD1BBC21BF}">
      <dgm:prSet/>
      <dgm:spPr/>
      <dgm:t>
        <a:bodyPr/>
        <a:lstStyle/>
        <a:p>
          <a:endParaRPr lang="ru-RU"/>
        </a:p>
      </dgm:t>
    </dgm:pt>
    <dgm:pt modelId="{6035E680-209C-46D2-B1F9-7A0BE520F7B4}" type="sibTrans" cxnId="{4357AE29-7BE4-4B44-8ED0-44DD1BBC21BF}">
      <dgm:prSet/>
      <dgm:spPr/>
      <dgm:t>
        <a:bodyPr/>
        <a:lstStyle/>
        <a:p>
          <a:endParaRPr lang="ru-RU"/>
        </a:p>
      </dgm:t>
    </dgm:pt>
    <dgm:pt modelId="{B8BC7301-4B86-4611-9043-EAEB364610BA}" type="pres">
      <dgm:prSet presAssocID="{BE07C4B4-F1B7-4F76-9662-AAF4BD6CB13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3867F6-98DE-4132-B331-2DBFD556D607}" type="pres">
      <dgm:prSet presAssocID="{E1BB80C8-1EC2-47BB-870B-AAD5064012DE}" presName="composite" presStyleCnt="0"/>
      <dgm:spPr/>
    </dgm:pt>
    <dgm:pt modelId="{1A06A63B-D605-4893-B716-8B98AAE65DA4}" type="pres">
      <dgm:prSet presAssocID="{E1BB80C8-1EC2-47BB-870B-AAD5064012D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05D020-1BE5-4B2C-80B7-2A0B2B482B97}" type="pres">
      <dgm:prSet presAssocID="{E1BB80C8-1EC2-47BB-870B-AAD5064012D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710B2-3EB8-400A-A398-84F2D65F1DE1}" type="pres">
      <dgm:prSet presAssocID="{FDCDC417-4A71-4868-8055-45CDDA107E1A}" presName="sp" presStyleCnt="0"/>
      <dgm:spPr/>
    </dgm:pt>
    <dgm:pt modelId="{F5B0DE34-4289-4E27-8C47-34794CE86E4B}" type="pres">
      <dgm:prSet presAssocID="{5CCC750F-A909-4ACC-948B-EAFA6D17483C}" presName="composite" presStyleCnt="0"/>
      <dgm:spPr/>
    </dgm:pt>
    <dgm:pt modelId="{D6A0211D-D2B1-4520-9CC7-48E52FE9B6D9}" type="pres">
      <dgm:prSet presAssocID="{5CCC750F-A909-4ACC-948B-EAFA6D17483C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44D3EC-EFB4-4799-9D67-9541A8B3401D}" type="pres">
      <dgm:prSet presAssocID="{5CCC750F-A909-4ACC-948B-EAFA6D17483C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D0B55-8588-421A-BD45-6BF8A32A8A75}" type="pres">
      <dgm:prSet presAssocID="{83DD6253-FF39-4007-8708-6B5084D88C13}" presName="sp" presStyleCnt="0"/>
      <dgm:spPr/>
    </dgm:pt>
    <dgm:pt modelId="{0D6CD15F-85B4-4EC0-9FA1-3CF23DCBF16E}" type="pres">
      <dgm:prSet presAssocID="{19F0AD89-BEBD-4221-A855-D2C3E8C44293}" presName="composite" presStyleCnt="0"/>
      <dgm:spPr/>
    </dgm:pt>
    <dgm:pt modelId="{91918ABA-9A28-4E1C-A87A-1DE0DDAB6192}" type="pres">
      <dgm:prSet presAssocID="{19F0AD89-BEBD-4221-A855-D2C3E8C44293}" presName="parentText" presStyleLbl="alignNode1" presStyleIdx="2" presStyleCnt="4" custLinFactNeighborX="0" custLinFactNeighborY="16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D20C4-E29F-455F-91EA-24D74CC96ED7}" type="pres">
      <dgm:prSet presAssocID="{19F0AD89-BEBD-4221-A855-D2C3E8C44293}" presName="descendantText" presStyleLbl="alignAcc1" presStyleIdx="2" presStyleCnt="4" custScaleY="1827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14ED0-CF50-4673-9275-27106CEAC9A2}" type="pres">
      <dgm:prSet presAssocID="{C2C97266-7DDF-4776-9D36-E7013CDB1C16}" presName="sp" presStyleCnt="0"/>
      <dgm:spPr/>
    </dgm:pt>
    <dgm:pt modelId="{A5EFCC08-0E37-412A-8201-9580FE28EBA3}" type="pres">
      <dgm:prSet presAssocID="{3DF91FF6-BDC6-4EC3-BD3E-5909E663EDA0}" presName="composite" presStyleCnt="0"/>
      <dgm:spPr/>
    </dgm:pt>
    <dgm:pt modelId="{C01DED4C-BBF4-42DA-B3E7-4D380C752146}" type="pres">
      <dgm:prSet presAssocID="{3DF91FF6-BDC6-4EC3-BD3E-5909E663EDA0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B2345-AA75-4C04-8D05-ADC765387660}" type="pres">
      <dgm:prSet presAssocID="{3DF91FF6-BDC6-4EC3-BD3E-5909E663EDA0}" presName="descendantText" presStyleLbl="alignAcc1" presStyleIdx="3" presStyleCnt="4" custLinFactNeighborX="-209" custLinFactNeighborY="34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672CA4-B5D9-4A3B-955A-D81C6743B531}" srcId="{5CCC750F-A909-4ACC-948B-EAFA6D17483C}" destId="{1B68F709-E4C6-47FD-8D01-9D7CD3EB3A59}" srcOrd="0" destOrd="0" parTransId="{B59811AE-22B2-4BE6-989F-8C991655A3FA}" sibTransId="{BD0D8359-A175-4EDA-B528-A2FA6E0213F9}"/>
    <dgm:cxn modelId="{68263646-BD39-47FC-834D-8771E74873FB}" type="presOf" srcId="{08D70B74-10AE-4A66-9BE4-7E91066081C4}" destId="{99CB2345-AA75-4C04-8D05-ADC765387660}" srcOrd="0" destOrd="0" presId="urn:microsoft.com/office/officeart/2005/8/layout/chevron2"/>
    <dgm:cxn modelId="{526D2749-500D-4F2D-951B-6C3FB2369A20}" type="presOf" srcId="{BE07C4B4-F1B7-4F76-9662-AAF4BD6CB132}" destId="{B8BC7301-4B86-4611-9043-EAEB364610BA}" srcOrd="0" destOrd="0" presId="urn:microsoft.com/office/officeart/2005/8/layout/chevron2"/>
    <dgm:cxn modelId="{1335DEDC-0013-4C5D-A592-8867F77EB584}" type="presOf" srcId="{DA5AD720-7FF9-4A3D-B671-32550B9558BE}" destId="{D09D20C4-E29F-455F-91EA-24D74CC96ED7}" srcOrd="0" destOrd="0" presId="urn:microsoft.com/office/officeart/2005/8/layout/chevron2"/>
    <dgm:cxn modelId="{F5F44A8E-2BFC-4051-87CF-DB23E3B72268}" srcId="{19F0AD89-BEBD-4221-A855-D2C3E8C44293}" destId="{DA5AD720-7FF9-4A3D-B671-32550B9558BE}" srcOrd="0" destOrd="0" parTransId="{3645D0D2-E8AE-4880-A200-7A44B15C0A46}" sibTransId="{0D27E7D6-1ABF-444C-9464-A0CD6698B7A0}"/>
    <dgm:cxn modelId="{06B62032-5906-495E-904F-139B45C8E557}" srcId="{BE07C4B4-F1B7-4F76-9662-AAF4BD6CB132}" destId="{3DF91FF6-BDC6-4EC3-BD3E-5909E663EDA0}" srcOrd="3" destOrd="0" parTransId="{F9CF64A9-1FD2-4187-B1CB-5B1A3E6D3264}" sibTransId="{3247077D-206F-42CA-92EB-B3A2EF894ED7}"/>
    <dgm:cxn modelId="{7094EF89-079C-4A6D-AC2D-D6FE79C1B5AD}" type="presOf" srcId="{3DF91FF6-BDC6-4EC3-BD3E-5909E663EDA0}" destId="{C01DED4C-BBF4-42DA-B3E7-4D380C752146}" srcOrd="0" destOrd="0" presId="urn:microsoft.com/office/officeart/2005/8/layout/chevron2"/>
    <dgm:cxn modelId="{FDE6A205-25F3-4503-BBD7-5EB71D155AD3}" type="presOf" srcId="{E1BB80C8-1EC2-47BB-870B-AAD5064012DE}" destId="{1A06A63B-D605-4893-B716-8B98AAE65DA4}" srcOrd="0" destOrd="0" presId="urn:microsoft.com/office/officeart/2005/8/layout/chevron2"/>
    <dgm:cxn modelId="{A95B7B8F-F614-4431-A7FE-42E3C313CAA6}" type="presOf" srcId="{84C1B4EE-1773-46AC-B782-5F246A330F80}" destId="{2C05D020-1BE5-4B2C-80B7-2A0B2B482B97}" srcOrd="0" destOrd="0" presId="urn:microsoft.com/office/officeart/2005/8/layout/chevron2"/>
    <dgm:cxn modelId="{040559CB-B9DF-41F3-8686-78BD85CE2113}" srcId="{BE07C4B4-F1B7-4F76-9662-AAF4BD6CB132}" destId="{19F0AD89-BEBD-4221-A855-D2C3E8C44293}" srcOrd="2" destOrd="0" parTransId="{2BF1A4F0-5288-4FE4-826A-EC8E9EE9C944}" sibTransId="{C2C97266-7DDF-4776-9D36-E7013CDB1C16}"/>
    <dgm:cxn modelId="{F3F6C636-4BB4-41BE-9F32-721D74BF6298}" srcId="{E1BB80C8-1EC2-47BB-870B-AAD5064012DE}" destId="{84C1B4EE-1773-46AC-B782-5F246A330F80}" srcOrd="0" destOrd="0" parTransId="{17696D3C-56EC-48CE-A27B-A8A61D845B25}" sibTransId="{7C66F319-CF97-42C5-A963-EF9300F6CD65}"/>
    <dgm:cxn modelId="{56A3A27C-3EA6-4915-83C0-4F8508B0A485}" srcId="{BE07C4B4-F1B7-4F76-9662-AAF4BD6CB132}" destId="{E1BB80C8-1EC2-47BB-870B-AAD5064012DE}" srcOrd="0" destOrd="0" parTransId="{814B8356-56EF-430C-A849-AA9E9CC578E1}" sibTransId="{FDCDC417-4A71-4868-8055-45CDDA107E1A}"/>
    <dgm:cxn modelId="{7AEC7BE0-C11A-4C11-A927-D9C141F07EA9}" type="presOf" srcId="{1B68F709-E4C6-47FD-8D01-9D7CD3EB3A59}" destId="{D844D3EC-EFB4-4799-9D67-9541A8B3401D}" srcOrd="0" destOrd="0" presId="urn:microsoft.com/office/officeart/2005/8/layout/chevron2"/>
    <dgm:cxn modelId="{D2692EB6-BF30-4969-8E5B-E081DB31642B}" type="presOf" srcId="{5CCC750F-A909-4ACC-948B-EAFA6D17483C}" destId="{D6A0211D-D2B1-4520-9CC7-48E52FE9B6D9}" srcOrd="0" destOrd="0" presId="urn:microsoft.com/office/officeart/2005/8/layout/chevron2"/>
    <dgm:cxn modelId="{01E2D061-44D7-4A32-BF03-DF4A9F37012E}" type="presOf" srcId="{19F0AD89-BEBD-4221-A855-D2C3E8C44293}" destId="{91918ABA-9A28-4E1C-A87A-1DE0DDAB6192}" srcOrd="0" destOrd="0" presId="urn:microsoft.com/office/officeart/2005/8/layout/chevron2"/>
    <dgm:cxn modelId="{4357AE29-7BE4-4B44-8ED0-44DD1BBC21BF}" srcId="{3DF91FF6-BDC6-4EC3-BD3E-5909E663EDA0}" destId="{08D70B74-10AE-4A66-9BE4-7E91066081C4}" srcOrd="0" destOrd="0" parTransId="{85D27423-60C1-454E-867D-467C0B272B58}" sibTransId="{6035E680-209C-46D2-B1F9-7A0BE520F7B4}"/>
    <dgm:cxn modelId="{21528F09-5EF6-41B1-8CCF-0636FBADFE51}" srcId="{BE07C4B4-F1B7-4F76-9662-AAF4BD6CB132}" destId="{5CCC750F-A909-4ACC-948B-EAFA6D17483C}" srcOrd="1" destOrd="0" parTransId="{5CC5A7CF-7A63-4631-B316-1D6FB90C416D}" sibTransId="{83DD6253-FF39-4007-8708-6B5084D88C13}"/>
    <dgm:cxn modelId="{D210051A-CFC7-48D6-83A4-CF2E8B472F08}" type="presParOf" srcId="{B8BC7301-4B86-4611-9043-EAEB364610BA}" destId="{273867F6-98DE-4132-B331-2DBFD556D607}" srcOrd="0" destOrd="0" presId="urn:microsoft.com/office/officeart/2005/8/layout/chevron2"/>
    <dgm:cxn modelId="{E6FCBCFF-B101-4290-A83F-189EB5D9F53F}" type="presParOf" srcId="{273867F6-98DE-4132-B331-2DBFD556D607}" destId="{1A06A63B-D605-4893-B716-8B98AAE65DA4}" srcOrd="0" destOrd="0" presId="urn:microsoft.com/office/officeart/2005/8/layout/chevron2"/>
    <dgm:cxn modelId="{F7DAEB6B-19AF-4053-8705-BEFB0062889E}" type="presParOf" srcId="{273867F6-98DE-4132-B331-2DBFD556D607}" destId="{2C05D020-1BE5-4B2C-80B7-2A0B2B482B97}" srcOrd="1" destOrd="0" presId="urn:microsoft.com/office/officeart/2005/8/layout/chevron2"/>
    <dgm:cxn modelId="{16D7DA9C-0529-47F9-A37E-8050196E06EA}" type="presParOf" srcId="{B8BC7301-4B86-4611-9043-EAEB364610BA}" destId="{3FF710B2-3EB8-400A-A398-84F2D65F1DE1}" srcOrd="1" destOrd="0" presId="urn:microsoft.com/office/officeart/2005/8/layout/chevron2"/>
    <dgm:cxn modelId="{378659DF-0CD9-4E32-AF83-81B92F02E05C}" type="presParOf" srcId="{B8BC7301-4B86-4611-9043-EAEB364610BA}" destId="{F5B0DE34-4289-4E27-8C47-34794CE86E4B}" srcOrd="2" destOrd="0" presId="urn:microsoft.com/office/officeart/2005/8/layout/chevron2"/>
    <dgm:cxn modelId="{2E213589-6F71-4107-B3A4-4B6C3461314E}" type="presParOf" srcId="{F5B0DE34-4289-4E27-8C47-34794CE86E4B}" destId="{D6A0211D-D2B1-4520-9CC7-48E52FE9B6D9}" srcOrd="0" destOrd="0" presId="urn:microsoft.com/office/officeart/2005/8/layout/chevron2"/>
    <dgm:cxn modelId="{EFA3609D-FC9F-4AF8-845D-160E3C2777C7}" type="presParOf" srcId="{F5B0DE34-4289-4E27-8C47-34794CE86E4B}" destId="{D844D3EC-EFB4-4799-9D67-9541A8B3401D}" srcOrd="1" destOrd="0" presId="urn:microsoft.com/office/officeart/2005/8/layout/chevron2"/>
    <dgm:cxn modelId="{BD1C3704-D48B-4368-B60B-F9B5179F4C9A}" type="presParOf" srcId="{B8BC7301-4B86-4611-9043-EAEB364610BA}" destId="{4A1D0B55-8588-421A-BD45-6BF8A32A8A75}" srcOrd="3" destOrd="0" presId="urn:microsoft.com/office/officeart/2005/8/layout/chevron2"/>
    <dgm:cxn modelId="{CC712146-087D-4394-B114-78982051F82F}" type="presParOf" srcId="{B8BC7301-4B86-4611-9043-EAEB364610BA}" destId="{0D6CD15F-85B4-4EC0-9FA1-3CF23DCBF16E}" srcOrd="4" destOrd="0" presId="urn:microsoft.com/office/officeart/2005/8/layout/chevron2"/>
    <dgm:cxn modelId="{2EAB2B1D-4B7F-4EF0-8678-9B04F06FC975}" type="presParOf" srcId="{0D6CD15F-85B4-4EC0-9FA1-3CF23DCBF16E}" destId="{91918ABA-9A28-4E1C-A87A-1DE0DDAB6192}" srcOrd="0" destOrd="0" presId="urn:microsoft.com/office/officeart/2005/8/layout/chevron2"/>
    <dgm:cxn modelId="{B5881463-A521-44EF-A1CF-1E81DD0B7D6C}" type="presParOf" srcId="{0D6CD15F-85B4-4EC0-9FA1-3CF23DCBF16E}" destId="{D09D20C4-E29F-455F-91EA-24D74CC96ED7}" srcOrd="1" destOrd="0" presId="urn:microsoft.com/office/officeart/2005/8/layout/chevron2"/>
    <dgm:cxn modelId="{63013E25-6972-4012-9132-F78579A0C31A}" type="presParOf" srcId="{B8BC7301-4B86-4611-9043-EAEB364610BA}" destId="{9C114ED0-CF50-4673-9275-27106CEAC9A2}" srcOrd="5" destOrd="0" presId="urn:microsoft.com/office/officeart/2005/8/layout/chevron2"/>
    <dgm:cxn modelId="{8CBC0699-5C28-4B2D-858F-276383819A07}" type="presParOf" srcId="{B8BC7301-4B86-4611-9043-EAEB364610BA}" destId="{A5EFCC08-0E37-412A-8201-9580FE28EBA3}" srcOrd="6" destOrd="0" presId="urn:microsoft.com/office/officeart/2005/8/layout/chevron2"/>
    <dgm:cxn modelId="{5F2C09C9-0DAF-47DD-8037-FE2765DBCD8D}" type="presParOf" srcId="{A5EFCC08-0E37-412A-8201-9580FE28EBA3}" destId="{C01DED4C-BBF4-42DA-B3E7-4D380C752146}" srcOrd="0" destOrd="0" presId="urn:microsoft.com/office/officeart/2005/8/layout/chevron2"/>
    <dgm:cxn modelId="{FEA164F3-C783-4574-857E-6363DAE58B67}" type="presParOf" srcId="{A5EFCC08-0E37-412A-8201-9580FE28EBA3}" destId="{99CB2345-AA75-4C04-8D05-ADC76538766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07C4B4-F1B7-4F76-9662-AAF4BD6CB132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BB80C8-1EC2-47BB-870B-AAD5064012DE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5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814B8356-56EF-430C-A849-AA9E9CC578E1}" type="parTrans" cxnId="{56A3A27C-3EA6-4915-83C0-4F8508B0A485}">
      <dgm:prSet/>
      <dgm:spPr/>
      <dgm:t>
        <a:bodyPr/>
        <a:lstStyle/>
        <a:p>
          <a:endParaRPr lang="ru-RU"/>
        </a:p>
      </dgm:t>
    </dgm:pt>
    <dgm:pt modelId="{FDCDC417-4A71-4868-8055-45CDDA107E1A}" type="sibTrans" cxnId="{56A3A27C-3EA6-4915-83C0-4F8508B0A485}">
      <dgm:prSet/>
      <dgm:spPr/>
      <dgm:t>
        <a:bodyPr/>
        <a:lstStyle/>
        <a:p>
          <a:endParaRPr lang="ru-RU"/>
        </a:p>
      </dgm:t>
    </dgm:pt>
    <dgm:pt modelId="{84C1B4EE-1773-46AC-B782-5F246A330F80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dirty="0" smtClean="0">
              <a:latin typeface="Arial" pitchFamily="34" charset="0"/>
              <a:cs typeface="Arial" pitchFamily="34" charset="0"/>
            </a:rPr>
            <a:t>Оперативное автоматическое изменение форм отчетности  и средств контроля в случае изменений в нормативных документах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17696D3C-56EC-48CE-A27B-A8A61D845B25}" type="parTrans" cxnId="{F3F6C636-4BB4-41BE-9F32-721D74BF6298}">
      <dgm:prSet/>
      <dgm:spPr/>
      <dgm:t>
        <a:bodyPr/>
        <a:lstStyle/>
        <a:p>
          <a:endParaRPr lang="ru-RU"/>
        </a:p>
      </dgm:t>
    </dgm:pt>
    <dgm:pt modelId="{7C66F319-CF97-42C5-A963-EF9300F6CD65}" type="sibTrans" cxnId="{F3F6C636-4BB4-41BE-9F32-721D74BF6298}">
      <dgm:prSet/>
      <dgm:spPr/>
      <dgm:t>
        <a:bodyPr/>
        <a:lstStyle/>
        <a:p>
          <a:endParaRPr lang="ru-RU"/>
        </a:p>
      </dgm:t>
    </dgm:pt>
    <dgm:pt modelId="{5CCC750F-A909-4ACC-948B-EAFA6D17483C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6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5CC5A7CF-7A63-4631-B316-1D6FB90C416D}" type="parTrans" cxnId="{21528F09-5EF6-41B1-8CCF-0636FBADFE51}">
      <dgm:prSet/>
      <dgm:spPr/>
      <dgm:t>
        <a:bodyPr/>
        <a:lstStyle/>
        <a:p>
          <a:endParaRPr lang="ru-RU"/>
        </a:p>
      </dgm:t>
    </dgm:pt>
    <dgm:pt modelId="{83DD6253-FF39-4007-8708-6B5084D88C13}" type="sibTrans" cxnId="{21528F09-5EF6-41B1-8CCF-0636FBADFE51}">
      <dgm:prSet/>
      <dgm:spPr/>
      <dgm:t>
        <a:bodyPr/>
        <a:lstStyle/>
        <a:p>
          <a:endParaRPr lang="ru-RU"/>
        </a:p>
      </dgm:t>
    </dgm:pt>
    <dgm:pt modelId="{1B68F709-E4C6-47FD-8D01-9D7CD3EB3A59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B59811AE-22B2-4BE6-989F-8C991655A3FA}" type="parTrans" cxnId="{71672CA4-B5D9-4A3B-955A-D81C6743B531}">
      <dgm:prSet/>
      <dgm:spPr/>
      <dgm:t>
        <a:bodyPr/>
        <a:lstStyle/>
        <a:p>
          <a:endParaRPr lang="ru-RU"/>
        </a:p>
      </dgm:t>
    </dgm:pt>
    <dgm:pt modelId="{BD0D8359-A175-4EDA-B528-A2FA6E0213F9}" type="sibTrans" cxnId="{71672CA4-B5D9-4A3B-955A-D81C6743B531}">
      <dgm:prSet/>
      <dgm:spPr/>
      <dgm:t>
        <a:bodyPr/>
        <a:lstStyle/>
        <a:p>
          <a:endParaRPr lang="ru-RU"/>
        </a:p>
      </dgm:t>
    </dgm:pt>
    <dgm:pt modelId="{19F0AD89-BEBD-4221-A855-D2C3E8C44293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7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2BF1A4F0-5288-4FE4-826A-EC8E9EE9C944}" type="parTrans" cxnId="{040559CB-B9DF-41F3-8686-78BD85CE2113}">
      <dgm:prSet/>
      <dgm:spPr/>
      <dgm:t>
        <a:bodyPr/>
        <a:lstStyle/>
        <a:p>
          <a:endParaRPr lang="ru-RU"/>
        </a:p>
      </dgm:t>
    </dgm:pt>
    <dgm:pt modelId="{C2C97266-7DDF-4776-9D36-E7013CDB1C16}" type="sibTrans" cxnId="{040559CB-B9DF-41F3-8686-78BD85CE2113}">
      <dgm:prSet/>
      <dgm:spPr/>
      <dgm:t>
        <a:bodyPr/>
        <a:lstStyle/>
        <a:p>
          <a:endParaRPr lang="ru-RU"/>
        </a:p>
      </dgm:t>
    </dgm:pt>
    <dgm:pt modelId="{DA5AD720-7FF9-4A3D-B671-32550B9558BE}">
      <dgm:prSet phldrT="[Текст]" custT="1"/>
      <dgm:spPr/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Оперативный доступ к информации о состоянии расчетов с бюджетом (справки, акты сверки, выписки операций,  перечни представленной отчетности)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3645D0D2-E8AE-4880-A200-7A44B15C0A46}" type="parTrans" cxnId="{F5F44A8E-2BFC-4051-87CF-DB23E3B72268}">
      <dgm:prSet/>
      <dgm:spPr/>
      <dgm:t>
        <a:bodyPr/>
        <a:lstStyle/>
        <a:p>
          <a:endParaRPr lang="ru-RU"/>
        </a:p>
      </dgm:t>
    </dgm:pt>
    <dgm:pt modelId="{0D27E7D6-1ABF-444C-9464-A0CD6698B7A0}" type="sibTrans" cxnId="{F5F44A8E-2BFC-4051-87CF-DB23E3B72268}">
      <dgm:prSet/>
      <dgm:spPr/>
      <dgm:t>
        <a:bodyPr/>
        <a:lstStyle/>
        <a:p>
          <a:endParaRPr lang="ru-RU"/>
        </a:p>
      </dgm:t>
    </dgm:pt>
    <dgm:pt modelId="{3DF91FF6-BDC6-4EC3-BD3E-5909E663EDA0}">
      <dgm:prSet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8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F9CF64A9-1FD2-4187-B1CB-5B1A3E6D3264}" type="parTrans" cxnId="{06B62032-5906-495E-904F-139B45C8E557}">
      <dgm:prSet/>
      <dgm:spPr/>
      <dgm:t>
        <a:bodyPr/>
        <a:lstStyle/>
        <a:p>
          <a:endParaRPr lang="ru-RU"/>
        </a:p>
      </dgm:t>
    </dgm:pt>
    <dgm:pt modelId="{3247077D-206F-42CA-92EB-B3A2EF894ED7}" type="sibTrans" cxnId="{06B62032-5906-495E-904F-139B45C8E557}">
      <dgm:prSet/>
      <dgm:spPr/>
      <dgm:t>
        <a:bodyPr/>
        <a:lstStyle/>
        <a:p>
          <a:endParaRPr lang="ru-RU"/>
        </a:p>
      </dgm:t>
    </dgm:pt>
    <dgm:pt modelId="{08D70B74-10AE-4A66-9BE4-7E91066081C4}">
      <dgm:prSet custT="1"/>
      <dgm:spPr/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Возможность представления отчетности в иные контролирующие органы и фонды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5D27423-60C1-454E-867D-467C0B272B58}" type="parTrans" cxnId="{4357AE29-7BE4-4B44-8ED0-44DD1BBC21BF}">
      <dgm:prSet/>
      <dgm:spPr/>
      <dgm:t>
        <a:bodyPr/>
        <a:lstStyle/>
        <a:p>
          <a:endParaRPr lang="ru-RU"/>
        </a:p>
      </dgm:t>
    </dgm:pt>
    <dgm:pt modelId="{6035E680-209C-46D2-B1F9-7A0BE520F7B4}" type="sibTrans" cxnId="{4357AE29-7BE4-4B44-8ED0-44DD1BBC21BF}">
      <dgm:prSet/>
      <dgm:spPr/>
      <dgm:t>
        <a:bodyPr/>
        <a:lstStyle/>
        <a:p>
          <a:endParaRPr lang="ru-RU"/>
        </a:p>
      </dgm:t>
    </dgm:pt>
    <dgm:pt modelId="{82916439-8BBF-4CD1-8AA8-6F81648C1A3F}">
      <dgm:prSet custT="1"/>
      <dgm:spPr/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Конфиденциальность (защита от просмотра и корректировки третьими лицами) вследствие использования криптографических средств защиты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9D12951C-B8DC-4A64-BFFD-FE54D1F6DE1B}" type="parTrans" cxnId="{E5A2F5F2-DBF6-4E47-95D8-344B64484B90}">
      <dgm:prSet/>
      <dgm:spPr/>
      <dgm:t>
        <a:bodyPr/>
        <a:lstStyle/>
        <a:p>
          <a:endParaRPr lang="ru-RU"/>
        </a:p>
      </dgm:t>
    </dgm:pt>
    <dgm:pt modelId="{01251F0F-523D-47ED-AAF7-B02535DD9905}" type="sibTrans" cxnId="{E5A2F5F2-DBF6-4E47-95D8-344B64484B90}">
      <dgm:prSet/>
      <dgm:spPr/>
      <dgm:t>
        <a:bodyPr/>
        <a:lstStyle/>
        <a:p>
          <a:endParaRPr lang="ru-RU"/>
        </a:p>
      </dgm:t>
    </dgm:pt>
    <dgm:pt modelId="{B8BC7301-4B86-4611-9043-EAEB364610BA}" type="pres">
      <dgm:prSet presAssocID="{BE07C4B4-F1B7-4F76-9662-AAF4BD6CB13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3867F6-98DE-4132-B331-2DBFD556D607}" type="pres">
      <dgm:prSet presAssocID="{E1BB80C8-1EC2-47BB-870B-AAD5064012DE}" presName="composite" presStyleCnt="0"/>
      <dgm:spPr/>
    </dgm:pt>
    <dgm:pt modelId="{1A06A63B-D605-4893-B716-8B98AAE65DA4}" type="pres">
      <dgm:prSet presAssocID="{E1BB80C8-1EC2-47BB-870B-AAD5064012D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05D020-1BE5-4B2C-80B7-2A0B2B482B97}" type="pres">
      <dgm:prSet presAssocID="{E1BB80C8-1EC2-47BB-870B-AAD5064012D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710B2-3EB8-400A-A398-84F2D65F1DE1}" type="pres">
      <dgm:prSet presAssocID="{FDCDC417-4A71-4868-8055-45CDDA107E1A}" presName="sp" presStyleCnt="0"/>
      <dgm:spPr/>
    </dgm:pt>
    <dgm:pt modelId="{F5B0DE34-4289-4E27-8C47-34794CE86E4B}" type="pres">
      <dgm:prSet presAssocID="{5CCC750F-A909-4ACC-948B-EAFA6D17483C}" presName="composite" presStyleCnt="0"/>
      <dgm:spPr/>
    </dgm:pt>
    <dgm:pt modelId="{D6A0211D-D2B1-4520-9CC7-48E52FE9B6D9}" type="pres">
      <dgm:prSet presAssocID="{5CCC750F-A909-4ACC-948B-EAFA6D17483C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44D3EC-EFB4-4799-9D67-9541A8B3401D}" type="pres">
      <dgm:prSet presAssocID="{5CCC750F-A909-4ACC-948B-EAFA6D17483C}" presName="descendantText" presStyleLbl="alignAcc1" presStyleIdx="1" presStyleCnt="4" custScaleY="143112" custLinFactNeighborX="26354" custLinFactNeighborY="-12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D0B55-8588-421A-BD45-6BF8A32A8A75}" type="pres">
      <dgm:prSet presAssocID="{83DD6253-FF39-4007-8708-6B5084D88C13}" presName="sp" presStyleCnt="0"/>
      <dgm:spPr/>
    </dgm:pt>
    <dgm:pt modelId="{0D6CD15F-85B4-4EC0-9FA1-3CF23DCBF16E}" type="pres">
      <dgm:prSet presAssocID="{19F0AD89-BEBD-4221-A855-D2C3E8C44293}" presName="composite" presStyleCnt="0"/>
      <dgm:spPr/>
    </dgm:pt>
    <dgm:pt modelId="{91918ABA-9A28-4E1C-A87A-1DE0DDAB6192}" type="pres">
      <dgm:prSet presAssocID="{19F0AD89-BEBD-4221-A855-D2C3E8C44293}" presName="parentText" presStyleLbl="alignNode1" presStyleIdx="2" presStyleCnt="4" custLinFactNeighborX="0" custLinFactNeighborY="16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D20C4-E29F-455F-91EA-24D74CC96ED7}" type="pres">
      <dgm:prSet presAssocID="{19F0AD89-BEBD-4221-A855-D2C3E8C44293}" presName="descendantText" presStyleLbl="alignAcc1" presStyleIdx="2" presStyleCnt="4" custScaleY="138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14ED0-CF50-4673-9275-27106CEAC9A2}" type="pres">
      <dgm:prSet presAssocID="{C2C97266-7DDF-4776-9D36-E7013CDB1C16}" presName="sp" presStyleCnt="0"/>
      <dgm:spPr/>
    </dgm:pt>
    <dgm:pt modelId="{A5EFCC08-0E37-412A-8201-9580FE28EBA3}" type="pres">
      <dgm:prSet presAssocID="{3DF91FF6-BDC6-4EC3-BD3E-5909E663EDA0}" presName="composite" presStyleCnt="0"/>
      <dgm:spPr/>
    </dgm:pt>
    <dgm:pt modelId="{C01DED4C-BBF4-42DA-B3E7-4D380C752146}" type="pres">
      <dgm:prSet presAssocID="{3DF91FF6-BDC6-4EC3-BD3E-5909E663EDA0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B2345-AA75-4C04-8D05-ADC765387660}" type="pres">
      <dgm:prSet presAssocID="{3DF91FF6-BDC6-4EC3-BD3E-5909E663EDA0}" presName="descendantText" presStyleLbl="alignAcc1" presStyleIdx="3" presStyleCnt="4" custLinFactNeighborX="45" custLinFactNeighborY="13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29759B-B3EB-4BF4-8C2E-0835B7257FC0}" type="presOf" srcId="{84C1B4EE-1773-46AC-B782-5F246A330F80}" destId="{2C05D020-1BE5-4B2C-80B7-2A0B2B482B97}" srcOrd="0" destOrd="0" presId="urn:microsoft.com/office/officeart/2005/8/layout/chevron2"/>
    <dgm:cxn modelId="{56732712-92D4-484C-9067-E3FC463345E0}" type="presOf" srcId="{19F0AD89-BEBD-4221-A855-D2C3E8C44293}" destId="{91918ABA-9A28-4E1C-A87A-1DE0DDAB6192}" srcOrd="0" destOrd="0" presId="urn:microsoft.com/office/officeart/2005/8/layout/chevron2"/>
    <dgm:cxn modelId="{71672CA4-B5D9-4A3B-955A-D81C6743B531}" srcId="{5CCC750F-A909-4ACC-948B-EAFA6D17483C}" destId="{1B68F709-E4C6-47FD-8D01-9D7CD3EB3A59}" srcOrd="0" destOrd="0" parTransId="{B59811AE-22B2-4BE6-989F-8C991655A3FA}" sibTransId="{BD0D8359-A175-4EDA-B528-A2FA6E0213F9}"/>
    <dgm:cxn modelId="{8AD3C702-F272-4CE7-B167-9F7FBE56C378}" type="presOf" srcId="{BE07C4B4-F1B7-4F76-9662-AAF4BD6CB132}" destId="{B8BC7301-4B86-4611-9043-EAEB364610BA}" srcOrd="0" destOrd="0" presId="urn:microsoft.com/office/officeart/2005/8/layout/chevron2"/>
    <dgm:cxn modelId="{E5A2F5F2-DBF6-4E47-95D8-344B64484B90}" srcId="{5CCC750F-A909-4ACC-948B-EAFA6D17483C}" destId="{82916439-8BBF-4CD1-8AA8-6F81648C1A3F}" srcOrd="1" destOrd="0" parTransId="{9D12951C-B8DC-4A64-BFFD-FE54D1F6DE1B}" sibTransId="{01251F0F-523D-47ED-AAF7-B02535DD9905}"/>
    <dgm:cxn modelId="{969B587F-C49D-469C-AAC8-BD8B23D948AC}" type="presOf" srcId="{5CCC750F-A909-4ACC-948B-EAFA6D17483C}" destId="{D6A0211D-D2B1-4520-9CC7-48E52FE9B6D9}" srcOrd="0" destOrd="0" presId="urn:microsoft.com/office/officeart/2005/8/layout/chevron2"/>
    <dgm:cxn modelId="{EA6A7A69-A0A5-4FFE-9E40-B97CD93CC16B}" type="presOf" srcId="{DA5AD720-7FF9-4A3D-B671-32550B9558BE}" destId="{D09D20C4-E29F-455F-91EA-24D74CC96ED7}" srcOrd="0" destOrd="0" presId="urn:microsoft.com/office/officeart/2005/8/layout/chevron2"/>
    <dgm:cxn modelId="{F5F44A8E-2BFC-4051-87CF-DB23E3B72268}" srcId="{19F0AD89-BEBD-4221-A855-D2C3E8C44293}" destId="{DA5AD720-7FF9-4A3D-B671-32550B9558BE}" srcOrd="0" destOrd="0" parTransId="{3645D0D2-E8AE-4880-A200-7A44B15C0A46}" sibTransId="{0D27E7D6-1ABF-444C-9464-A0CD6698B7A0}"/>
    <dgm:cxn modelId="{06B62032-5906-495E-904F-139B45C8E557}" srcId="{BE07C4B4-F1B7-4F76-9662-AAF4BD6CB132}" destId="{3DF91FF6-BDC6-4EC3-BD3E-5909E663EDA0}" srcOrd="3" destOrd="0" parTransId="{F9CF64A9-1FD2-4187-B1CB-5B1A3E6D3264}" sibTransId="{3247077D-206F-42CA-92EB-B3A2EF894ED7}"/>
    <dgm:cxn modelId="{32466DBA-91CE-4E8A-8DB7-583C089868B1}" type="presOf" srcId="{3DF91FF6-BDC6-4EC3-BD3E-5909E663EDA0}" destId="{C01DED4C-BBF4-42DA-B3E7-4D380C752146}" srcOrd="0" destOrd="0" presId="urn:microsoft.com/office/officeart/2005/8/layout/chevron2"/>
    <dgm:cxn modelId="{040559CB-B9DF-41F3-8686-78BD85CE2113}" srcId="{BE07C4B4-F1B7-4F76-9662-AAF4BD6CB132}" destId="{19F0AD89-BEBD-4221-A855-D2C3E8C44293}" srcOrd="2" destOrd="0" parTransId="{2BF1A4F0-5288-4FE4-826A-EC8E9EE9C944}" sibTransId="{C2C97266-7DDF-4776-9D36-E7013CDB1C16}"/>
    <dgm:cxn modelId="{F3F6C636-4BB4-41BE-9F32-721D74BF6298}" srcId="{E1BB80C8-1EC2-47BB-870B-AAD5064012DE}" destId="{84C1B4EE-1773-46AC-B782-5F246A330F80}" srcOrd="0" destOrd="0" parTransId="{17696D3C-56EC-48CE-A27B-A8A61D845B25}" sibTransId="{7C66F319-CF97-42C5-A963-EF9300F6CD65}"/>
    <dgm:cxn modelId="{0E182098-2460-4AFE-BF1F-D837F14896C4}" type="presOf" srcId="{1B68F709-E4C6-47FD-8D01-9D7CD3EB3A59}" destId="{D844D3EC-EFB4-4799-9D67-9541A8B3401D}" srcOrd="0" destOrd="0" presId="urn:microsoft.com/office/officeart/2005/8/layout/chevron2"/>
    <dgm:cxn modelId="{4803F443-6CB8-4CE7-972A-A7E6766B75B7}" type="presOf" srcId="{08D70B74-10AE-4A66-9BE4-7E91066081C4}" destId="{99CB2345-AA75-4C04-8D05-ADC765387660}" srcOrd="0" destOrd="0" presId="urn:microsoft.com/office/officeart/2005/8/layout/chevron2"/>
    <dgm:cxn modelId="{56A3A27C-3EA6-4915-83C0-4F8508B0A485}" srcId="{BE07C4B4-F1B7-4F76-9662-AAF4BD6CB132}" destId="{E1BB80C8-1EC2-47BB-870B-AAD5064012DE}" srcOrd="0" destOrd="0" parTransId="{814B8356-56EF-430C-A849-AA9E9CC578E1}" sibTransId="{FDCDC417-4A71-4868-8055-45CDDA107E1A}"/>
    <dgm:cxn modelId="{C040FB65-0E1F-4397-9775-43AA40850CC9}" type="presOf" srcId="{E1BB80C8-1EC2-47BB-870B-AAD5064012DE}" destId="{1A06A63B-D605-4893-B716-8B98AAE65DA4}" srcOrd="0" destOrd="0" presId="urn:microsoft.com/office/officeart/2005/8/layout/chevron2"/>
    <dgm:cxn modelId="{4357AE29-7BE4-4B44-8ED0-44DD1BBC21BF}" srcId="{3DF91FF6-BDC6-4EC3-BD3E-5909E663EDA0}" destId="{08D70B74-10AE-4A66-9BE4-7E91066081C4}" srcOrd="0" destOrd="0" parTransId="{85D27423-60C1-454E-867D-467C0B272B58}" sibTransId="{6035E680-209C-46D2-B1F9-7A0BE520F7B4}"/>
    <dgm:cxn modelId="{275BCA3D-49F8-42A4-8CB6-C5BCB694F5D6}" type="presOf" srcId="{82916439-8BBF-4CD1-8AA8-6F81648C1A3F}" destId="{D844D3EC-EFB4-4799-9D67-9541A8B3401D}" srcOrd="0" destOrd="1" presId="urn:microsoft.com/office/officeart/2005/8/layout/chevron2"/>
    <dgm:cxn modelId="{21528F09-5EF6-41B1-8CCF-0636FBADFE51}" srcId="{BE07C4B4-F1B7-4F76-9662-AAF4BD6CB132}" destId="{5CCC750F-A909-4ACC-948B-EAFA6D17483C}" srcOrd="1" destOrd="0" parTransId="{5CC5A7CF-7A63-4631-B316-1D6FB90C416D}" sibTransId="{83DD6253-FF39-4007-8708-6B5084D88C13}"/>
    <dgm:cxn modelId="{267A1171-9317-420A-9A1A-F991527AE8BF}" type="presParOf" srcId="{B8BC7301-4B86-4611-9043-EAEB364610BA}" destId="{273867F6-98DE-4132-B331-2DBFD556D607}" srcOrd="0" destOrd="0" presId="urn:microsoft.com/office/officeart/2005/8/layout/chevron2"/>
    <dgm:cxn modelId="{11588E2C-A6AC-4C01-9806-97B862DDB972}" type="presParOf" srcId="{273867F6-98DE-4132-B331-2DBFD556D607}" destId="{1A06A63B-D605-4893-B716-8B98AAE65DA4}" srcOrd="0" destOrd="0" presId="urn:microsoft.com/office/officeart/2005/8/layout/chevron2"/>
    <dgm:cxn modelId="{8197E488-1055-4A9D-93C4-28B1CAE5F0E1}" type="presParOf" srcId="{273867F6-98DE-4132-B331-2DBFD556D607}" destId="{2C05D020-1BE5-4B2C-80B7-2A0B2B482B97}" srcOrd="1" destOrd="0" presId="urn:microsoft.com/office/officeart/2005/8/layout/chevron2"/>
    <dgm:cxn modelId="{EBCE4F23-193B-499B-9393-589692C26B1C}" type="presParOf" srcId="{B8BC7301-4B86-4611-9043-EAEB364610BA}" destId="{3FF710B2-3EB8-400A-A398-84F2D65F1DE1}" srcOrd="1" destOrd="0" presId="urn:microsoft.com/office/officeart/2005/8/layout/chevron2"/>
    <dgm:cxn modelId="{A852CB1D-1889-49BF-AF1F-02BD14582FF4}" type="presParOf" srcId="{B8BC7301-4B86-4611-9043-EAEB364610BA}" destId="{F5B0DE34-4289-4E27-8C47-34794CE86E4B}" srcOrd="2" destOrd="0" presId="urn:microsoft.com/office/officeart/2005/8/layout/chevron2"/>
    <dgm:cxn modelId="{1D2F8F5C-32FD-4C2F-8F0C-A20C71B3FBDD}" type="presParOf" srcId="{F5B0DE34-4289-4E27-8C47-34794CE86E4B}" destId="{D6A0211D-D2B1-4520-9CC7-48E52FE9B6D9}" srcOrd="0" destOrd="0" presId="urn:microsoft.com/office/officeart/2005/8/layout/chevron2"/>
    <dgm:cxn modelId="{7B2A2123-59C2-476A-80B3-656FB6516F71}" type="presParOf" srcId="{F5B0DE34-4289-4E27-8C47-34794CE86E4B}" destId="{D844D3EC-EFB4-4799-9D67-9541A8B3401D}" srcOrd="1" destOrd="0" presId="urn:microsoft.com/office/officeart/2005/8/layout/chevron2"/>
    <dgm:cxn modelId="{7E38A733-00C1-4AA6-AE36-D9592B5973E1}" type="presParOf" srcId="{B8BC7301-4B86-4611-9043-EAEB364610BA}" destId="{4A1D0B55-8588-421A-BD45-6BF8A32A8A75}" srcOrd="3" destOrd="0" presId="urn:microsoft.com/office/officeart/2005/8/layout/chevron2"/>
    <dgm:cxn modelId="{27D87E5B-E636-47C6-8AF7-52B1524A39B3}" type="presParOf" srcId="{B8BC7301-4B86-4611-9043-EAEB364610BA}" destId="{0D6CD15F-85B4-4EC0-9FA1-3CF23DCBF16E}" srcOrd="4" destOrd="0" presId="urn:microsoft.com/office/officeart/2005/8/layout/chevron2"/>
    <dgm:cxn modelId="{D629C2F4-816E-4DD6-85F6-A38BE364D965}" type="presParOf" srcId="{0D6CD15F-85B4-4EC0-9FA1-3CF23DCBF16E}" destId="{91918ABA-9A28-4E1C-A87A-1DE0DDAB6192}" srcOrd="0" destOrd="0" presId="urn:microsoft.com/office/officeart/2005/8/layout/chevron2"/>
    <dgm:cxn modelId="{9D6E5784-212E-440F-9BFC-3D671D9EF9EB}" type="presParOf" srcId="{0D6CD15F-85B4-4EC0-9FA1-3CF23DCBF16E}" destId="{D09D20C4-E29F-455F-91EA-24D74CC96ED7}" srcOrd="1" destOrd="0" presId="urn:microsoft.com/office/officeart/2005/8/layout/chevron2"/>
    <dgm:cxn modelId="{E919952F-10FB-45BD-AD3D-8D848A31A6FB}" type="presParOf" srcId="{B8BC7301-4B86-4611-9043-EAEB364610BA}" destId="{9C114ED0-CF50-4673-9275-27106CEAC9A2}" srcOrd="5" destOrd="0" presId="urn:microsoft.com/office/officeart/2005/8/layout/chevron2"/>
    <dgm:cxn modelId="{B6377461-CEB6-4632-8B94-C870DF53F6CC}" type="presParOf" srcId="{B8BC7301-4B86-4611-9043-EAEB364610BA}" destId="{A5EFCC08-0E37-412A-8201-9580FE28EBA3}" srcOrd="6" destOrd="0" presId="urn:microsoft.com/office/officeart/2005/8/layout/chevron2"/>
    <dgm:cxn modelId="{BCC5722C-FEF2-4447-850F-548672AC9106}" type="presParOf" srcId="{A5EFCC08-0E37-412A-8201-9580FE28EBA3}" destId="{C01DED4C-BBF4-42DA-B3E7-4D380C752146}" srcOrd="0" destOrd="0" presId="urn:microsoft.com/office/officeart/2005/8/layout/chevron2"/>
    <dgm:cxn modelId="{AF6133EC-49A7-494B-A044-CDE45DC60EDC}" type="presParOf" srcId="{A5EFCC08-0E37-412A-8201-9580FE28EBA3}" destId="{99CB2345-AA75-4C04-8D05-ADC76538766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06A63B-D605-4893-B716-8B98AAE65DA4}">
      <dsp:nvSpPr>
        <dsp:cNvPr id="0" name=""/>
        <dsp:cNvSpPr/>
      </dsp:nvSpPr>
      <dsp:spPr>
        <a:xfrm rot="5400000">
          <a:off x="-153587" y="156044"/>
          <a:ext cx="1023917" cy="7167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" pitchFamily="34" charset="0"/>
              <a:cs typeface="Arial" pitchFamily="34" charset="0"/>
            </a:rPr>
            <a:t>1</a:t>
          </a:r>
          <a:endParaRPr lang="ru-RU" sz="21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-153587" y="156044"/>
        <a:ext cx="1023917" cy="716742"/>
      </dsp:txXfrm>
    </dsp:sp>
    <dsp:sp modelId="{2C05D020-1BE5-4B2C-80B7-2A0B2B482B97}">
      <dsp:nvSpPr>
        <dsp:cNvPr id="0" name=""/>
        <dsp:cNvSpPr/>
      </dsp:nvSpPr>
      <dsp:spPr>
        <a:xfrm rot="5400000">
          <a:off x="4094049" y="-3374850"/>
          <a:ext cx="665546" cy="7420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Нет необходимости лично посещать налоговую службу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4094049" y="-3374850"/>
        <a:ext cx="665546" cy="7420161"/>
      </dsp:txXfrm>
    </dsp:sp>
    <dsp:sp modelId="{D6A0211D-D2B1-4520-9CC7-48E52FE9B6D9}">
      <dsp:nvSpPr>
        <dsp:cNvPr id="0" name=""/>
        <dsp:cNvSpPr/>
      </dsp:nvSpPr>
      <dsp:spPr>
        <a:xfrm rot="5400000">
          <a:off x="-153587" y="1041469"/>
          <a:ext cx="1023917" cy="7167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" pitchFamily="34" charset="0"/>
              <a:cs typeface="Arial" pitchFamily="34" charset="0"/>
            </a:rPr>
            <a:t>2</a:t>
          </a:r>
          <a:endParaRPr lang="ru-RU" sz="21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-153587" y="1041469"/>
        <a:ext cx="1023917" cy="716742"/>
      </dsp:txXfrm>
    </dsp:sp>
    <dsp:sp modelId="{D844D3EC-EFB4-4799-9D67-9541A8B3401D}">
      <dsp:nvSpPr>
        <dsp:cNvPr id="0" name=""/>
        <dsp:cNvSpPr/>
      </dsp:nvSpPr>
      <dsp:spPr>
        <a:xfrm rot="5400000">
          <a:off x="4094049" y="-2489425"/>
          <a:ext cx="665546" cy="7420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 Не требуется дублировать отчетность на бумажных носителях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4094049" y="-2489425"/>
        <a:ext cx="665546" cy="7420161"/>
      </dsp:txXfrm>
    </dsp:sp>
    <dsp:sp modelId="{91918ABA-9A28-4E1C-A87A-1DE0DDAB6192}">
      <dsp:nvSpPr>
        <dsp:cNvPr id="0" name=""/>
        <dsp:cNvSpPr/>
      </dsp:nvSpPr>
      <dsp:spPr>
        <a:xfrm rot="5400000">
          <a:off x="-153587" y="2218743"/>
          <a:ext cx="1023917" cy="7167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" pitchFamily="34" charset="0"/>
              <a:cs typeface="Arial" pitchFamily="34" charset="0"/>
            </a:rPr>
            <a:t>3</a:t>
          </a:r>
          <a:endParaRPr lang="ru-RU" sz="21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-153587" y="2218743"/>
        <a:ext cx="1023917" cy="716742"/>
      </dsp:txXfrm>
    </dsp:sp>
    <dsp:sp modelId="{D09D20C4-E29F-455F-91EA-24D74CC96ED7}">
      <dsp:nvSpPr>
        <dsp:cNvPr id="0" name=""/>
        <dsp:cNvSpPr/>
      </dsp:nvSpPr>
      <dsp:spPr>
        <a:xfrm rot="5400000">
          <a:off x="3818716" y="-1328667"/>
          <a:ext cx="1216212" cy="7420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Снижение количества технических ошибок (перед отправкой файлы отчетности проходят обязательный контроль на правильность заполнения в соответствии с требованиями формата)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3818716" y="-1328667"/>
        <a:ext cx="1216212" cy="7420161"/>
      </dsp:txXfrm>
    </dsp:sp>
    <dsp:sp modelId="{C01DED4C-BBF4-42DA-B3E7-4D380C752146}">
      <dsp:nvSpPr>
        <dsp:cNvPr id="0" name=""/>
        <dsp:cNvSpPr/>
      </dsp:nvSpPr>
      <dsp:spPr>
        <a:xfrm rot="5400000">
          <a:off x="-153587" y="3087652"/>
          <a:ext cx="1023917" cy="7167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" pitchFamily="34" charset="0"/>
              <a:cs typeface="Arial" pitchFamily="34" charset="0"/>
            </a:rPr>
            <a:t>4</a:t>
          </a:r>
          <a:endParaRPr lang="ru-RU" sz="21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-153587" y="3087652"/>
        <a:ext cx="1023917" cy="716742"/>
      </dsp:txXfrm>
    </dsp:sp>
    <dsp:sp modelId="{99CB2345-AA75-4C04-8D05-ADC765387660}">
      <dsp:nvSpPr>
        <dsp:cNvPr id="0" name=""/>
        <dsp:cNvSpPr/>
      </dsp:nvSpPr>
      <dsp:spPr>
        <a:xfrm rot="5400000">
          <a:off x="4078541" y="-212384"/>
          <a:ext cx="665546" cy="7420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Подтверждение доставки отчетности (налоговый орган высылает протокол (квитанцию) о приеме деклараций, бухгалтерской отчетности в электронном виде по ТКС)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4078541" y="-212384"/>
        <a:ext cx="665546" cy="742016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06A63B-D605-4893-B716-8B98AAE65DA4}">
      <dsp:nvSpPr>
        <dsp:cNvPr id="0" name=""/>
        <dsp:cNvSpPr/>
      </dsp:nvSpPr>
      <dsp:spPr>
        <a:xfrm rot="5400000">
          <a:off x="-153587" y="157871"/>
          <a:ext cx="1023917" cy="7167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" pitchFamily="34" charset="0"/>
              <a:cs typeface="Arial" pitchFamily="34" charset="0"/>
            </a:rPr>
            <a:t>5</a:t>
          </a:r>
          <a:endParaRPr lang="ru-RU" sz="21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-153587" y="157871"/>
        <a:ext cx="1023917" cy="716742"/>
      </dsp:txXfrm>
    </dsp:sp>
    <dsp:sp modelId="{2C05D020-1BE5-4B2C-80B7-2A0B2B482B97}">
      <dsp:nvSpPr>
        <dsp:cNvPr id="0" name=""/>
        <dsp:cNvSpPr/>
      </dsp:nvSpPr>
      <dsp:spPr>
        <a:xfrm rot="5400000">
          <a:off x="4094049" y="-3373023"/>
          <a:ext cx="665546" cy="7420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Оперативное автоматическое изменение форм отчетности  и средств контроля в случае изменений в нормативных документах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4094049" y="-3373023"/>
        <a:ext cx="665546" cy="7420161"/>
      </dsp:txXfrm>
    </dsp:sp>
    <dsp:sp modelId="{D6A0211D-D2B1-4520-9CC7-48E52FE9B6D9}">
      <dsp:nvSpPr>
        <dsp:cNvPr id="0" name=""/>
        <dsp:cNvSpPr/>
      </dsp:nvSpPr>
      <dsp:spPr>
        <a:xfrm rot="5400000">
          <a:off x="-153587" y="1186761"/>
          <a:ext cx="1023917" cy="7167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" pitchFamily="34" charset="0"/>
              <a:cs typeface="Arial" pitchFamily="34" charset="0"/>
            </a:rPr>
            <a:t>6</a:t>
          </a:r>
          <a:endParaRPr lang="ru-RU" sz="21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-153587" y="1186761"/>
        <a:ext cx="1023917" cy="716742"/>
      </dsp:txXfrm>
    </dsp:sp>
    <dsp:sp modelId="{D844D3EC-EFB4-4799-9D67-9541A8B3401D}">
      <dsp:nvSpPr>
        <dsp:cNvPr id="0" name=""/>
        <dsp:cNvSpPr/>
      </dsp:nvSpPr>
      <dsp:spPr>
        <a:xfrm rot="5400000">
          <a:off x="3950584" y="-2428072"/>
          <a:ext cx="952476" cy="7420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Конфиденциальность (защита от просмотра и корректировки третьими лицами) вследствие использования криптографических средств защиты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3950584" y="-2428072"/>
        <a:ext cx="952476" cy="7420161"/>
      </dsp:txXfrm>
    </dsp:sp>
    <dsp:sp modelId="{91918ABA-9A28-4E1C-A87A-1DE0DDAB6192}">
      <dsp:nvSpPr>
        <dsp:cNvPr id="0" name=""/>
        <dsp:cNvSpPr/>
      </dsp:nvSpPr>
      <dsp:spPr>
        <a:xfrm rot="5400000">
          <a:off x="-153587" y="2216916"/>
          <a:ext cx="1023917" cy="7167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" pitchFamily="34" charset="0"/>
              <a:cs typeface="Arial" pitchFamily="34" charset="0"/>
            </a:rPr>
            <a:t>7</a:t>
          </a:r>
          <a:endParaRPr lang="ru-RU" sz="21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-153587" y="2216916"/>
        <a:ext cx="1023917" cy="716742"/>
      </dsp:txXfrm>
    </dsp:sp>
    <dsp:sp modelId="{D09D20C4-E29F-455F-91EA-24D74CC96ED7}">
      <dsp:nvSpPr>
        <dsp:cNvPr id="0" name=""/>
        <dsp:cNvSpPr/>
      </dsp:nvSpPr>
      <dsp:spPr>
        <a:xfrm rot="5400000">
          <a:off x="3965835" y="-1330494"/>
          <a:ext cx="921974" cy="7420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Оперативный доступ к информации о состоянии расчетов с бюджетом (справки, акты сверки, выписки операций,  перечни представленной отчетности)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3965835" y="-1330494"/>
        <a:ext cx="921974" cy="7420161"/>
      </dsp:txXfrm>
    </dsp:sp>
    <dsp:sp modelId="{C01DED4C-BBF4-42DA-B3E7-4D380C752146}">
      <dsp:nvSpPr>
        <dsp:cNvPr id="0" name=""/>
        <dsp:cNvSpPr/>
      </dsp:nvSpPr>
      <dsp:spPr>
        <a:xfrm rot="5400000">
          <a:off x="-153587" y="3085825"/>
          <a:ext cx="1023917" cy="7167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" pitchFamily="34" charset="0"/>
              <a:cs typeface="Arial" pitchFamily="34" charset="0"/>
            </a:rPr>
            <a:t>8</a:t>
          </a:r>
          <a:endParaRPr lang="ru-RU" sz="21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-153587" y="3085825"/>
        <a:ext cx="1023917" cy="716742"/>
      </dsp:txXfrm>
    </dsp:sp>
    <dsp:sp modelId="{99CB2345-AA75-4C04-8D05-ADC765387660}">
      <dsp:nvSpPr>
        <dsp:cNvPr id="0" name=""/>
        <dsp:cNvSpPr/>
      </dsp:nvSpPr>
      <dsp:spPr>
        <a:xfrm rot="5400000">
          <a:off x="4094049" y="-352971"/>
          <a:ext cx="665546" cy="7420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Возможность представления отчетности в иные контролирующие органы и фонды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4094049" y="-352971"/>
        <a:ext cx="665546" cy="74201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0.5778</cdr:x>
      <cdr:y>0.65918</cdr:y>
    </cdr:from>
    <cdr:to>
      <cdr:x>0.66338</cdr:x>
      <cdr:y>0.77119</cdr:y>
    </cdr:to>
    <cdr:sp macro="" textlink="">
      <cdr:nvSpPr>
        <cdr:cNvPr id="2" name="TextBox 7"/>
        <cdr:cNvSpPr txBox="1"/>
      </cdr:nvSpPr>
      <cdr:spPr>
        <a:xfrm xmlns:a="http://schemas.openxmlformats.org/drawingml/2006/main">
          <a:off x="4618273" y="2515715"/>
          <a:ext cx="684049" cy="4274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defPPr>
            <a:defRPr lang="ru-RU"/>
          </a:defPPr>
          <a:lvl1pPr algn="l" defTabSz="815975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ysClr val="windowText" lastClr="000000"/>
              </a:solidFill>
              <a:latin typeface="Calibri" pitchFamily="34" charset="0"/>
              <a:cs typeface="Arial" charset="0"/>
            </a:defRPr>
          </a:lvl1pPr>
          <a:lvl2pPr marL="407988" indent="49213" algn="l" defTabSz="815975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ysClr val="windowText" lastClr="000000"/>
              </a:solidFill>
              <a:latin typeface="Calibri" pitchFamily="34" charset="0"/>
              <a:cs typeface="Arial" charset="0"/>
            </a:defRPr>
          </a:lvl2pPr>
          <a:lvl3pPr marL="815975" indent="98425" algn="l" defTabSz="815975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ysClr val="windowText" lastClr="000000"/>
              </a:solidFill>
              <a:latin typeface="Calibri" pitchFamily="34" charset="0"/>
              <a:cs typeface="Arial" charset="0"/>
            </a:defRPr>
          </a:lvl3pPr>
          <a:lvl4pPr marL="1223963" indent="147638" algn="l" defTabSz="815975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ysClr val="windowText" lastClr="000000"/>
              </a:solidFill>
              <a:latin typeface="Calibri" pitchFamily="34" charset="0"/>
              <a:cs typeface="Arial" charset="0"/>
            </a:defRPr>
          </a:lvl4pPr>
          <a:lvl5pPr marL="1631950" indent="196850" algn="l" defTabSz="815975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ysClr val="windowText" lastClr="000000"/>
              </a:solidFill>
              <a:latin typeface="Calibri" pitchFamily="34" charset="0"/>
              <a:cs typeface="Arial" charset="0"/>
            </a:defRPr>
          </a:lvl5pPr>
          <a:lvl6pPr marL="2286000" algn="l" defTabSz="914400" rtl="0" eaLnBrk="1" latinLnBrk="0" hangingPunct="1">
            <a:defRPr sz="1600" kern="1200">
              <a:solidFill>
                <a:sysClr val="windowText" lastClr="000000"/>
              </a:solidFill>
              <a:latin typeface="Calibri" pitchFamily="34" charset="0"/>
              <a:cs typeface="Arial" charset="0"/>
            </a:defRPr>
          </a:lvl6pPr>
          <a:lvl7pPr marL="2743200" algn="l" defTabSz="914400" rtl="0" eaLnBrk="1" latinLnBrk="0" hangingPunct="1">
            <a:defRPr sz="1600" kern="1200">
              <a:solidFill>
                <a:sysClr val="windowText" lastClr="000000"/>
              </a:solidFill>
              <a:latin typeface="Calibri" pitchFamily="34" charset="0"/>
              <a:cs typeface="Arial" charset="0"/>
            </a:defRPr>
          </a:lvl7pPr>
          <a:lvl8pPr marL="3200400" algn="l" defTabSz="914400" rtl="0" eaLnBrk="1" latinLnBrk="0" hangingPunct="1">
            <a:defRPr sz="1600" kern="1200">
              <a:solidFill>
                <a:sysClr val="windowText" lastClr="000000"/>
              </a:solidFill>
              <a:latin typeface="Calibri" pitchFamily="34" charset="0"/>
              <a:cs typeface="Arial" charset="0"/>
            </a:defRPr>
          </a:lvl8pPr>
          <a:lvl9pPr marL="3657600" algn="l" defTabSz="914400" rtl="0" eaLnBrk="1" latinLnBrk="0" hangingPunct="1">
            <a:defRPr sz="1600" kern="1200">
              <a:solidFill>
                <a:sysClr val="windowText" lastClr="000000"/>
              </a:solidFill>
              <a:latin typeface="Calibri" pitchFamily="34" charset="0"/>
              <a:cs typeface="Arial" charset="0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dirty="0" smtClean="0">
              <a:solidFill>
                <a:sysClr val="window" lastClr="FFFFFF"/>
              </a:solidFill>
              <a:latin typeface="Arial" pitchFamily="34" charset="0"/>
              <a:cs typeface="Arial" pitchFamily="34" charset="0"/>
            </a:rPr>
            <a:t>62</a:t>
          </a:r>
          <a:r>
            <a:rPr lang="ru-RU" sz="1800" b="1" noProof="0" dirty="0" smtClean="0">
              <a:solidFill>
                <a:sysClr val="window" lastClr="FFFFFF"/>
              </a:solidFill>
              <a:latin typeface="Arial" pitchFamily="34" charset="0"/>
              <a:cs typeface="Arial" pitchFamily="34" charset="0"/>
            </a:rPr>
            <a:t>%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ysClr val="window" lastClr="FFFFFF"/>
            </a:solidFill>
            <a:effectLst/>
            <a:uLnTx/>
            <a:uFillTx/>
            <a:latin typeface="Arial" pitchFamily="34" charset="0"/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8898C-7181-4A4F-8028-CD8817E47494}" type="datetimeFigureOut">
              <a:rPr lang="ru-RU" smtClean="0"/>
              <a:pPr/>
              <a:t>26.03.2021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03996-CB8C-4F9A-9D10-20D57A6A71C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5673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2245" tIns="46122" rIns="92245" bIns="46122" rtlCol="0"/>
          <a:lstStyle>
            <a:lvl1pPr algn="l" defTabSz="8234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2245" tIns="46122" rIns="92245" bIns="46122" rtlCol="0"/>
          <a:lstStyle>
            <a:lvl1pPr algn="r" defTabSz="8234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26140C-0510-4817-854B-EE28046AF0D9}" type="datetimeFigureOut">
              <a:rPr lang="ru-RU"/>
              <a:pPr>
                <a:defRPr/>
              </a:pPr>
              <a:t>26.03.2021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45" tIns="46122" rIns="92245" bIns="46122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6712" cy="4473575"/>
          </a:xfrm>
          <a:prstGeom prst="rect">
            <a:avLst/>
          </a:prstGeom>
        </p:spPr>
        <p:txBody>
          <a:bodyPr vert="horz" lIns="92245" tIns="46122" rIns="92245" bIns="4612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2245" tIns="46122" rIns="92245" bIns="46122" rtlCol="0" anchor="b"/>
          <a:lstStyle>
            <a:lvl1pPr algn="l" defTabSz="8234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wrap="square" lIns="92245" tIns="46122" rIns="92245" bIns="4612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508A7B6-82C6-445F-A87E-628376FAE37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989720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988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975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963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950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A4DA95D5-FA0D-415A-BAA4-69FEB56090B0}" type="slidenum">
              <a:rPr lang="ru-RU" altLang="ru-RU" sz="1200" smtClean="0"/>
              <a:pPr eaLnBrk="1" hangingPunct="1"/>
              <a:t>1</a:t>
            </a:fld>
            <a:endParaRPr lang="ru-RU" alt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xmlns="" val="3918924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08A7B6-82C6-445F-A87E-628376FAE378}" type="slidenum">
              <a:rPr lang="ru-RU" altLang="ru-RU" smtClean="0"/>
              <a:pPr>
                <a:defRPr/>
              </a:pPr>
              <a:t>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739459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ADBB1-FE09-469B-A9B5-D3879E3F3471}" type="slidenum">
              <a:rPr lang="ru-RU" altLang="ru-RU" smtClean="0"/>
              <a:pPr/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630307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ADBB1-FE09-469B-A9B5-D3879E3F3471}" type="slidenum">
              <a:rPr lang="ru-RU" altLang="ru-RU" smtClean="0"/>
              <a:pPr/>
              <a:t>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630307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ADBB1-FE09-469B-A9B5-D3879E3F3471}" type="slidenum">
              <a:rPr lang="ru-RU" altLang="ru-RU" smtClean="0"/>
              <a:pPr/>
              <a:t>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529797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ADBB1-FE09-469B-A9B5-D3879E3F3471}" type="slidenum">
              <a:rPr lang="ru-RU" altLang="ru-RU" smtClean="0"/>
              <a:pPr/>
              <a:t>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630307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ADBB1-FE09-469B-A9B5-D3879E3F3471}" type="slidenum">
              <a:rPr lang="ru-RU" altLang="ru-RU" smtClean="0"/>
              <a:pPr/>
              <a:t>10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876840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08A7B6-82C6-445F-A87E-628376FAE378}" type="slidenum">
              <a:rPr lang="ru-RU" altLang="ru-RU" smtClean="0"/>
              <a:pPr>
                <a:defRPr/>
              </a:pPr>
              <a:t>21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241227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158412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803076"/>
            <a:ext cx="8636000" cy="1225021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054862"/>
            <a:ext cx="7112000" cy="14605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719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91431" y="4472783"/>
            <a:ext cx="6096000" cy="670719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67B57-3772-498F-9310-F2A9F07AD25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4010012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349BA-3C54-46F7-A75D-0589A41485C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918258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4835" y="252678"/>
            <a:ext cx="2672292" cy="53763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4431" y="252678"/>
            <a:ext cx="7851069" cy="53763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86997-C314-4AE8-9A45-8302A3E6BC7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2301301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160000" cy="571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0912840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158412" cy="571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584950" y="4271963"/>
            <a:ext cx="1025525" cy="314325"/>
          </a:xfrm>
          <a:prstGeom prst="rect">
            <a:avLst/>
          </a:prstGeom>
          <a:noFill/>
          <a:ln>
            <a:noFill/>
          </a:ln>
          <a:extLst/>
        </p:spPr>
        <p:txBody>
          <a:bodyPr lIns="71561" tIns="35780" rIns="71561" bIns="35780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041" y="1339059"/>
            <a:ext cx="8134099" cy="4024378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14039" y="417558"/>
            <a:ext cx="8152436" cy="9215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09897-4E97-4956-9E2C-090C427FB4B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333855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58413" cy="571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041" y="1339059"/>
            <a:ext cx="8134099" cy="4024378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13253" y="417558"/>
            <a:ext cx="8153223" cy="9215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F26D-3659-4E50-B81C-6FD88D4C15D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022784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58413" cy="571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041" y="843757"/>
            <a:ext cx="8134099" cy="1687191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041" y="2858101"/>
            <a:ext cx="8134099" cy="250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86C8-80AA-4DA0-AFAD-1816FED28A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2100632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158412" cy="571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039" y="417558"/>
            <a:ext cx="8152436" cy="92150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039" y="1339059"/>
            <a:ext cx="4023071" cy="3913164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16589" y="1339059"/>
            <a:ext cx="4049886" cy="3913164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0760D-D2B2-4269-8D9D-F060E2144F0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777485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038" y="417557"/>
            <a:ext cx="8737962" cy="92150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038" y="1339060"/>
            <a:ext cx="4083059" cy="473336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14038" y="1812397"/>
            <a:ext cx="4083059" cy="35510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0003" y="1339060"/>
            <a:ext cx="3986472" cy="473336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80003" y="1823415"/>
            <a:ext cx="3986472" cy="354002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BACD4-BE7E-4232-B4AC-EDCD3BD3762D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549643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158412" cy="571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039" y="417558"/>
            <a:ext cx="8737962" cy="92150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F27A9-4D34-407E-9F60-3DF9385E577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61412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101138" y="4894263"/>
            <a:ext cx="630237" cy="5445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561B2-1903-4F96-B8F9-12B7A967E6D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568152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3" y="227543"/>
            <a:ext cx="3342570" cy="96837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72278" y="227543"/>
            <a:ext cx="5679722" cy="487759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8003" y="1195918"/>
            <a:ext cx="3342570" cy="3909219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B28AC-6B45-4702-A2B0-2F76BBA0314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50209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06463" y="407988"/>
            <a:ext cx="8159750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06463" y="1333500"/>
            <a:ext cx="8159750" cy="403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8000" y="5297488"/>
            <a:ext cx="2370138" cy="30321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71863" y="5297488"/>
            <a:ext cx="3216275" cy="30321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0363" y="5033963"/>
            <a:ext cx="687387" cy="527050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1875"/>
              </a:lnSpc>
              <a:defRPr sz="2100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4C110E4-BE31-4926-B3EE-4A09205F3CC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27" r:id="rId6"/>
    <p:sldLayoutId id="2147483837" r:id="rId7"/>
    <p:sldLayoutId id="2147483838" r:id="rId8"/>
    <p:sldLayoutId id="2147483828" r:id="rId9"/>
    <p:sldLayoutId id="2147483829" r:id="rId10"/>
    <p:sldLayoutId id="2147483830" r:id="rId11"/>
    <p:sldLayoutId id="2147483831" r:id="rId12"/>
    <p:sldLayoutId id="2147483839" r:id="rId13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buChar char="–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buChar char="»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43496" y="3289548"/>
            <a:ext cx="8928992" cy="560387"/>
          </a:xfrm>
        </p:spPr>
        <p:txBody>
          <a:bodyPr lIns="79500" tIns="39750" rIns="79500" bIns="39750">
            <a:noAutofit/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ru-RU" altLang="ru-RU" sz="2400" dirty="0">
                <a:solidFill>
                  <a:schemeClr val="bg1"/>
                </a:solidFill>
                <a:latin typeface="Arial" pitchFamily="34" charset="0"/>
              </a:rPr>
              <a:t/>
            </a:r>
            <a:br>
              <a:rPr lang="ru-RU" altLang="ru-RU" sz="2400" dirty="0">
                <a:solidFill>
                  <a:schemeClr val="bg1"/>
                </a:solidFill>
                <a:latin typeface="Arial" pitchFamily="34" charset="0"/>
              </a:rPr>
            </a:br>
            <a:r>
              <a:rPr lang="ru-RU" altLang="ru-RU" sz="2400" dirty="0" smtClean="0">
                <a:solidFill>
                  <a:schemeClr val="bg1"/>
                </a:solidFill>
                <a:latin typeface="Arial" pitchFamily="34" charset="0"/>
              </a:rPr>
              <a:t/>
            </a:r>
            <a:br>
              <a:rPr lang="ru-RU" altLang="ru-RU" sz="2400" dirty="0" smtClean="0">
                <a:solidFill>
                  <a:schemeClr val="bg1"/>
                </a:solidFill>
                <a:latin typeface="Arial" pitchFamily="34" charset="0"/>
              </a:rPr>
            </a:br>
            <a:r>
              <a:rPr lang="ru-RU" altLang="ru-RU" sz="2400" dirty="0" smtClean="0">
                <a:solidFill>
                  <a:schemeClr val="bg1"/>
                </a:solidFill>
                <a:latin typeface="Arial" pitchFamily="34" charset="0"/>
              </a:rPr>
              <a:t/>
            </a:r>
            <a:br>
              <a:rPr lang="ru-RU" altLang="ru-RU" sz="2400" dirty="0" smtClean="0">
                <a:solidFill>
                  <a:schemeClr val="bg1"/>
                </a:solidFill>
                <a:latin typeface="Arial" pitchFamily="34" charset="0"/>
              </a:rPr>
            </a:br>
            <a:r>
              <a:rPr lang="ru-RU" altLang="ru-RU" sz="2400" dirty="0">
                <a:solidFill>
                  <a:schemeClr val="bg1"/>
                </a:solidFill>
                <a:latin typeface="Arial" pitchFamily="34" charset="0"/>
              </a:rPr>
              <a:t/>
            </a:r>
            <a:br>
              <a:rPr lang="ru-RU" altLang="ru-RU" sz="2400" dirty="0">
                <a:solidFill>
                  <a:schemeClr val="bg1"/>
                </a:solidFill>
                <a:latin typeface="Arial" pitchFamily="34" charset="0"/>
              </a:rPr>
            </a:br>
            <a:r>
              <a:rPr lang="ru-RU" altLang="ru-RU" sz="2400" dirty="0" smtClean="0">
                <a:solidFill>
                  <a:schemeClr val="bg1"/>
                </a:solidFill>
                <a:latin typeface="Arial" pitchFamily="34" charset="0"/>
              </a:rPr>
              <a:t>Преимущества электронного взаимодействия с налоговой службой </a:t>
            </a:r>
            <a:r>
              <a:rPr lang="ru-RU" alt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Заместитель начальника отдела оказания государственных услуг  УФНС России по г. Севастополю</a:t>
            </a:r>
            <a:br>
              <a:rPr lang="ru-RU" alt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Капустина Юлия Ивановна</a:t>
            </a:r>
            <a:r>
              <a:rPr lang="ru-RU" alt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год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39913" y="2209800"/>
            <a:ext cx="6480175" cy="719138"/>
          </a:xfrm>
          <a:prstGeom prst="rect">
            <a:avLst/>
          </a:prstGeom>
        </p:spPr>
        <p:txBody>
          <a:bodyPr lIns="90686" tIns="45343" rIns="90686" bIns="45343" anchor="ctr"/>
          <a:lstStyle/>
          <a:p>
            <a:pPr algn="ctr" defTabSz="906851" fontAlgn="auto">
              <a:spcAft>
                <a:spcPts val="0"/>
              </a:spcAft>
              <a:defRPr/>
            </a:pPr>
            <a:r>
              <a:rPr lang="ru-RU" sz="1778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УПРАВЛЕНИЕ ФЕДЕРАЛЬНОЙ НАЛОГОВОЙ СЛУЖБЫ                      ПО Г. СЕВАСТОПОЛЮ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/>
              <a:pPr/>
              <a:t>10</a:t>
            </a:fld>
            <a:endParaRPr lang="ru-RU" alt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825428" y="409228"/>
            <a:ext cx="8424935" cy="783758"/>
          </a:xfrm>
        </p:spPr>
        <p:txBody>
          <a:bodyPr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Представление налоговой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бухгалтерской отчетности в электронной форме по ТКС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7552" y="4729708"/>
            <a:ext cx="7776864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7552" y="1381324"/>
            <a:ext cx="7632848" cy="3916164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1335584" y="1993404"/>
            <a:ext cx="4680520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9592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3706" y="958312"/>
            <a:ext cx="1794748" cy="2073927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59477" y="537244"/>
            <a:ext cx="9211867" cy="400044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Интернет-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Сервис Личный кабинет налогоплательщика </a:t>
            </a:r>
          </a:p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print"/>
          <a:srcRect t="8623" r="3848" b="20234"/>
          <a:stretch/>
        </p:blipFill>
        <p:spPr>
          <a:xfrm>
            <a:off x="722727" y="1577358"/>
            <a:ext cx="6346499" cy="2640293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 rotWithShape="1">
          <a:blip r:embed="rId3" cstate="print"/>
          <a:srcRect l="23333" t="30597" r="24543" b="9039"/>
          <a:stretch/>
        </p:blipFill>
        <p:spPr>
          <a:xfrm>
            <a:off x="5808600" y="2857500"/>
            <a:ext cx="3440382" cy="2240249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759520" y="2371217"/>
            <a:ext cx="2160240" cy="6568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1" name="Овал 10"/>
          <p:cNvSpPr/>
          <p:nvPr/>
        </p:nvSpPr>
        <p:spPr>
          <a:xfrm>
            <a:off x="7240240" y="4537687"/>
            <a:ext cx="1719207" cy="4000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</p:spTree>
    <p:extLst>
      <p:ext uri="{BB962C8B-B14F-4D97-AF65-F5344CB8AC3E}">
        <p14:creationId xmlns:p14="http://schemas.microsoft.com/office/powerpoint/2010/main" xmlns="" val="414825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3706" y="958312"/>
            <a:ext cx="1794748" cy="2073927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pic>
        <p:nvPicPr>
          <p:cNvPr id="12" name="Рисунок 11"/>
          <p:cNvPicPr/>
          <p:nvPr/>
        </p:nvPicPr>
        <p:blipFill rotWithShape="1">
          <a:blip r:embed="rId2" cstate="print"/>
          <a:srcRect t="8621" r="1814" b="5178"/>
          <a:stretch/>
        </p:blipFill>
        <p:spPr>
          <a:xfrm>
            <a:off x="1725050" y="1577358"/>
            <a:ext cx="6480720" cy="320035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59477" y="537244"/>
            <a:ext cx="9211867" cy="400044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Интернет- Сервис Личный кабинет налогоплательщика </a:t>
            </a:r>
          </a:p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38169" y="1717127"/>
            <a:ext cx="800089" cy="320448"/>
          </a:xfrm>
          <a:prstGeom prst="rect">
            <a:avLst/>
          </a:prstGeom>
          <a:solidFill>
            <a:srgbClr val="0A4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9" dirty="0">
                <a:latin typeface="Arial" panose="020B0604020202020204" pitchFamily="34" charset="0"/>
                <a:cs typeface="Arial" panose="020B0604020202020204" pitchFamily="34" charset="0"/>
              </a:rPr>
              <a:t>Петров Олег Иванович</a:t>
            </a:r>
          </a:p>
        </p:txBody>
      </p:sp>
      <p:sp>
        <p:nvSpPr>
          <p:cNvPr id="9" name="Блок-схема: узел 8"/>
          <p:cNvSpPr/>
          <p:nvPr/>
        </p:nvSpPr>
        <p:spPr>
          <a:xfrm>
            <a:off x="5480044" y="3944043"/>
            <a:ext cx="880098" cy="800089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88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85658" y="1201316"/>
            <a:ext cx="1794748" cy="2073927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59477" y="537244"/>
            <a:ext cx="9211867" cy="400044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Интернет-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Сервис Личный кабинет налогоплательщика </a:t>
            </a:r>
          </a:p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print"/>
          <a:srcRect l="6664" r="9900" b="7464"/>
          <a:stretch/>
        </p:blipFill>
        <p:spPr>
          <a:xfrm>
            <a:off x="1119559" y="1187450"/>
            <a:ext cx="4248473" cy="2678162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 rotWithShape="1">
          <a:blip r:embed="rId3" cstate="print"/>
          <a:srcRect l="9998" r="12422" b="9753"/>
          <a:stretch/>
        </p:blipFill>
        <p:spPr>
          <a:xfrm>
            <a:off x="4965410" y="3165101"/>
            <a:ext cx="4068687" cy="2144510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3279800" y="1909853"/>
            <a:ext cx="936104" cy="6568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1" name="Овал 10"/>
          <p:cNvSpPr/>
          <p:nvPr/>
        </p:nvSpPr>
        <p:spPr>
          <a:xfrm>
            <a:off x="5080000" y="4441676"/>
            <a:ext cx="1226064" cy="4000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2" name="Выгнутая вверх стрелка 11"/>
          <p:cNvSpPr/>
          <p:nvPr/>
        </p:nvSpPr>
        <p:spPr>
          <a:xfrm rot="2942314">
            <a:off x="5529031" y="1626779"/>
            <a:ext cx="2331754" cy="110857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913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85658" y="1201316"/>
            <a:ext cx="1794748" cy="2073927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59477" y="537244"/>
            <a:ext cx="9211867" cy="400044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Интернет-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Сервис Личный кабинет налогоплательщика </a:t>
            </a:r>
          </a:p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19207" t="3830" r="21335" b="4851"/>
          <a:stretch/>
        </p:blipFill>
        <p:spPr>
          <a:xfrm>
            <a:off x="2703736" y="1489348"/>
            <a:ext cx="3888432" cy="3359304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2671856" y="2873777"/>
            <a:ext cx="4208343" cy="6568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1" name="Овал 10"/>
          <p:cNvSpPr/>
          <p:nvPr/>
        </p:nvSpPr>
        <p:spPr>
          <a:xfrm>
            <a:off x="2658158" y="3793604"/>
            <a:ext cx="4199793" cy="543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</p:spTree>
    <p:extLst>
      <p:ext uri="{BB962C8B-B14F-4D97-AF65-F5344CB8AC3E}">
        <p14:creationId xmlns:p14="http://schemas.microsoft.com/office/powerpoint/2010/main" xmlns="" val="310795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85658" y="1201316"/>
            <a:ext cx="1794748" cy="2073927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59477" y="537244"/>
            <a:ext cx="9211867" cy="400044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Интернет-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Сервис Личный кабинет налогоплательщика </a:t>
            </a:r>
          </a:p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</a:p>
        </p:txBody>
      </p:sp>
      <p:sp>
        <p:nvSpPr>
          <p:cNvPr id="11" name="Овал 10"/>
          <p:cNvSpPr/>
          <p:nvPr/>
        </p:nvSpPr>
        <p:spPr>
          <a:xfrm>
            <a:off x="7240240" y="4964529"/>
            <a:ext cx="1719207" cy="4000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print"/>
          <a:srcRect t="10811"/>
          <a:stretch/>
        </p:blipFill>
        <p:spPr>
          <a:xfrm>
            <a:off x="615505" y="1489348"/>
            <a:ext cx="4752528" cy="2376264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 rotWithShape="1">
          <a:blip r:embed="rId3" cstate="print"/>
          <a:srcRect t="8872"/>
          <a:stretch/>
        </p:blipFill>
        <p:spPr>
          <a:xfrm>
            <a:off x="4863976" y="3145532"/>
            <a:ext cx="4372844" cy="2219040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5093367" y="3958240"/>
            <a:ext cx="2160240" cy="6568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2" name="Овал 11"/>
          <p:cNvSpPr/>
          <p:nvPr/>
        </p:nvSpPr>
        <p:spPr>
          <a:xfrm>
            <a:off x="3639840" y="3025204"/>
            <a:ext cx="1224136" cy="6568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</p:spTree>
    <p:extLst>
      <p:ext uri="{BB962C8B-B14F-4D97-AF65-F5344CB8AC3E}">
        <p14:creationId xmlns:p14="http://schemas.microsoft.com/office/powerpoint/2010/main" xmlns="" val="58565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3706" y="958312"/>
            <a:ext cx="1794748" cy="2073927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59477" y="537244"/>
            <a:ext cx="9211867" cy="400044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Интернет- Сервис Личный кабинет налогоплательщика </a:t>
            </a:r>
          </a:p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2" cstate="print"/>
          <a:srcRect t="8874" r="2201" b="7080"/>
          <a:stretch/>
        </p:blipFill>
        <p:spPr>
          <a:xfrm>
            <a:off x="1159565" y="1499440"/>
            <a:ext cx="7840871" cy="367831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560053" y="1674828"/>
            <a:ext cx="800089" cy="320448"/>
          </a:xfrm>
          <a:prstGeom prst="rect">
            <a:avLst/>
          </a:prstGeom>
          <a:solidFill>
            <a:srgbClr val="0A4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9" dirty="0">
                <a:latin typeface="Arial" panose="020B0604020202020204" pitchFamily="34" charset="0"/>
                <a:cs typeface="Arial" panose="020B0604020202020204" pitchFamily="34" charset="0"/>
              </a:rPr>
              <a:t>Петров Олег Иванович</a:t>
            </a:r>
          </a:p>
        </p:txBody>
      </p:sp>
      <p:sp>
        <p:nvSpPr>
          <p:cNvPr id="10" name="Овал 9"/>
          <p:cNvSpPr/>
          <p:nvPr/>
        </p:nvSpPr>
        <p:spPr>
          <a:xfrm>
            <a:off x="1959653" y="3188222"/>
            <a:ext cx="1520169" cy="4390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1" name="TextBox 10"/>
          <p:cNvSpPr txBox="1"/>
          <p:nvPr/>
        </p:nvSpPr>
        <p:spPr>
          <a:xfrm>
            <a:off x="5480045" y="2014414"/>
            <a:ext cx="1172848" cy="419881"/>
          </a:xfrm>
          <a:prstGeom prst="rect">
            <a:avLst/>
          </a:prstGeom>
        </p:spPr>
        <p:txBody>
          <a:bodyPr vert="horz" wrap="square" lIns="115896" tIns="57948" rIns="115896" bIns="57948" rtlCol="0" anchor="ctr">
            <a:normAutofit fontScale="25000" lnSpcReduction="20000"/>
          </a:bodyPr>
          <a:lstStyle/>
          <a:p>
            <a:pPr defTabSz="1158940" fontAlgn="auto">
              <a:spcAft>
                <a:spcPts val="0"/>
              </a:spcAft>
            </a:pPr>
            <a:r>
              <a:rPr lang="ru-RU" sz="5333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Профиль</a:t>
            </a:r>
          </a:p>
        </p:txBody>
      </p:sp>
      <p:sp>
        <p:nvSpPr>
          <p:cNvPr id="12" name="Овал 11"/>
          <p:cNvSpPr/>
          <p:nvPr/>
        </p:nvSpPr>
        <p:spPr>
          <a:xfrm>
            <a:off x="4955493" y="3582654"/>
            <a:ext cx="1520169" cy="4390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3" name="Овал 12"/>
          <p:cNvSpPr/>
          <p:nvPr/>
        </p:nvSpPr>
        <p:spPr>
          <a:xfrm>
            <a:off x="7202482" y="3582653"/>
            <a:ext cx="1071133" cy="4390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4" name="Овал 13"/>
          <p:cNvSpPr/>
          <p:nvPr/>
        </p:nvSpPr>
        <p:spPr>
          <a:xfrm>
            <a:off x="6475662" y="4105895"/>
            <a:ext cx="1673447" cy="4390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</p:spTree>
    <p:extLst>
      <p:ext uri="{BB962C8B-B14F-4D97-AF65-F5344CB8AC3E}">
        <p14:creationId xmlns:p14="http://schemas.microsoft.com/office/powerpoint/2010/main" xmlns="" val="340227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3706" y="958312"/>
            <a:ext cx="1794748" cy="2073927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5955" t="15794" r="16982" b="11725"/>
          <a:stretch/>
        </p:blipFill>
        <p:spPr>
          <a:xfrm>
            <a:off x="1445019" y="1238717"/>
            <a:ext cx="7040782" cy="376413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59477" y="537244"/>
            <a:ext cx="9211867" cy="400044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Интернет- Сервис Личный кабинет налогоплательщика </a:t>
            </a:r>
          </a:p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</a:p>
        </p:txBody>
      </p:sp>
      <p:sp>
        <p:nvSpPr>
          <p:cNvPr id="14" name="Овал 13"/>
          <p:cNvSpPr/>
          <p:nvPr/>
        </p:nvSpPr>
        <p:spPr>
          <a:xfrm>
            <a:off x="6920205" y="1764150"/>
            <a:ext cx="1120124" cy="368736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5" name="Овал 14"/>
          <p:cNvSpPr/>
          <p:nvPr/>
        </p:nvSpPr>
        <p:spPr>
          <a:xfrm>
            <a:off x="6960209" y="3955570"/>
            <a:ext cx="1040116" cy="320036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6" name="Овал 15"/>
          <p:cNvSpPr/>
          <p:nvPr/>
        </p:nvSpPr>
        <p:spPr>
          <a:xfrm>
            <a:off x="6920205" y="2383261"/>
            <a:ext cx="1120124" cy="27505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7" name="Овал 16"/>
          <p:cNvSpPr/>
          <p:nvPr/>
        </p:nvSpPr>
        <p:spPr>
          <a:xfrm>
            <a:off x="6925608" y="3161940"/>
            <a:ext cx="1114721" cy="28642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</p:spTree>
    <p:extLst>
      <p:ext uri="{BB962C8B-B14F-4D97-AF65-F5344CB8AC3E}">
        <p14:creationId xmlns:p14="http://schemas.microsoft.com/office/powerpoint/2010/main" xmlns="" val="102563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85658" y="1201316"/>
            <a:ext cx="1794748" cy="2073927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59477" y="537244"/>
            <a:ext cx="9211867" cy="400044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Интернет-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Сервис Личный кабинет налогоплательщика </a:t>
            </a:r>
          </a:p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18589" t="12933" r="20683" b="7764"/>
          <a:stretch/>
        </p:blipFill>
        <p:spPr>
          <a:xfrm>
            <a:off x="1263576" y="1489348"/>
            <a:ext cx="4176464" cy="3067864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885658" y="2007186"/>
            <a:ext cx="2160240" cy="6568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17922" t="11586" r="21795" b="13106"/>
          <a:stretch/>
        </p:blipFill>
        <p:spPr>
          <a:xfrm>
            <a:off x="5440040" y="2439087"/>
            <a:ext cx="3600400" cy="2530011"/>
          </a:xfrm>
          <a:prstGeom prst="rect">
            <a:avLst/>
          </a:prstGeom>
        </p:spPr>
      </p:pic>
      <p:sp>
        <p:nvSpPr>
          <p:cNvPr id="9" name="Выгнутая вверх стрелка 8"/>
          <p:cNvSpPr/>
          <p:nvPr/>
        </p:nvSpPr>
        <p:spPr>
          <a:xfrm rot="2942314">
            <a:off x="5351311" y="1580372"/>
            <a:ext cx="1892566" cy="85362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438540" y="3921594"/>
            <a:ext cx="3169852" cy="11876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</p:spTree>
    <p:extLst>
      <p:ext uri="{BB962C8B-B14F-4D97-AF65-F5344CB8AC3E}">
        <p14:creationId xmlns:p14="http://schemas.microsoft.com/office/powerpoint/2010/main" xmlns="" val="105044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85658" y="1201316"/>
            <a:ext cx="1794748" cy="2073927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59477" y="537244"/>
            <a:ext cx="9211867" cy="400044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Интернет-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Сервис Личный кабинет налогоплательщика </a:t>
            </a:r>
          </a:p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</a:p>
        </p:txBody>
      </p:sp>
      <p:pic>
        <p:nvPicPr>
          <p:cNvPr id="12" name="Рисунок 11"/>
          <p:cNvPicPr/>
          <p:nvPr/>
        </p:nvPicPr>
        <p:blipFill rotWithShape="1">
          <a:blip r:embed="rId2" cstate="print"/>
          <a:srcRect l="10662" t="4527" r="11511" b="4927"/>
          <a:stretch/>
        </p:blipFill>
        <p:spPr>
          <a:xfrm>
            <a:off x="723516" y="1201316"/>
            <a:ext cx="5256584" cy="3401158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651508" y="2101988"/>
            <a:ext cx="2160240" cy="6568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sp>
        <p:nvSpPr>
          <p:cNvPr id="11" name="Овал 10"/>
          <p:cNvSpPr/>
          <p:nvPr/>
        </p:nvSpPr>
        <p:spPr>
          <a:xfrm>
            <a:off x="736883" y="3025628"/>
            <a:ext cx="2952328" cy="4000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18411" t="13685" r="19660" b="8951"/>
          <a:stretch/>
        </p:blipFill>
        <p:spPr>
          <a:xfrm>
            <a:off x="5150066" y="2449599"/>
            <a:ext cx="4098917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445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1952" y="438521"/>
            <a:ext cx="8702465" cy="639742"/>
          </a:xfrm>
        </p:spPr>
        <p:txBody>
          <a:bodyPr/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Представление налоговой и бухгалтерской отчетности  в электронном виде по ТКС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/>
              <a:pPr/>
              <a:t>2</a:t>
            </a:fld>
            <a:endParaRPr lang="ru-RU" alt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30716" y="4427961"/>
            <a:ext cx="8424936" cy="81600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сегодняшний день согласно законодательству РФ сдача отчетности в  электронном виде обязательна для следующих категорий  налогоплательщиков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952" y="1078263"/>
            <a:ext cx="7534734" cy="30819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22246" y="1078264"/>
            <a:ext cx="1509544" cy="30819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9520" y="2497460"/>
            <a:ext cx="1224136" cy="15121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Все плательщики НДС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21195" y="2497212"/>
            <a:ext cx="1296144" cy="15121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Работодатели при численности  работников  более 10 человек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(2-НДФЛ,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6- НДФЛ, РСВ) 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62791" y="2497336"/>
            <a:ext cx="1296144" cy="15121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5263" y="2497212"/>
            <a:ext cx="1296144" cy="15121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24138" y="2497212"/>
            <a:ext cx="1403960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Налогоплатель-щики</a:t>
            </a:r>
            <a:r>
              <a:rPr lang="ru-RU" sz="1050" b="1" dirty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среднесписочная численность работников которых за предшествующий год превышает 100 человек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94495" y="2554619"/>
            <a:ext cx="1494068" cy="15121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/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Вновь созданные </a:t>
            </a:r>
          </a:p>
          <a:p>
            <a:pPr algn="ctr"/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(в т.ч.  реорганизо-ванные) организации</a:t>
            </a:r>
            <a:r>
              <a:rPr lang="ru-RU" sz="1050" b="1" dirty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численность работников которых превышает 100 человек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76836" y="2822409"/>
            <a:ext cx="156661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Налогоплатель-щики</a:t>
            </a:r>
            <a:r>
              <a:rPr lang="ru-RU" sz="1050" b="1" dirty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признанные крупнейшими (вне зависимости от численности)</a:t>
            </a:r>
            <a:endParaRPr lang="ru-RU" sz="1050" b="1" dirty="0">
              <a:solidFill>
                <a:srgbClr val="005AA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27725" y="1603772"/>
            <a:ext cx="89858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БФО</a:t>
            </a:r>
            <a:endParaRPr lang="ru-RU" sz="2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149696" y="2787587"/>
            <a:ext cx="15666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Годовой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экземплляр БФО, начиная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 отчетного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периода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1050" b="1" dirty="0" smtClean="0">
                <a:solidFill>
                  <a:srgbClr val="005A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 2020 год</a:t>
            </a:r>
            <a:endParaRPr lang="ru-RU" sz="1050" b="1" dirty="0">
              <a:solidFill>
                <a:srgbClr val="005AA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305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248983" y="5034521"/>
            <a:ext cx="688568" cy="526529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839530" y="377225"/>
            <a:ext cx="8636603" cy="423313"/>
          </a:xfrm>
          <a:prstGeom prst="rect">
            <a:avLst/>
          </a:prstGeom>
        </p:spPr>
        <p:txBody>
          <a:bodyPr vert="horz" lIns="90272" tIns="45137" rIns="90272" bIns="45137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222" dirty="0">
                <a:latin typeface="Arial" panose="020B0604020202020204" pitchFamily="34" charset="0"/>
                <a:cs typeface="Arial" panose="020B0604020202020204" pitchFamily="34" charset="0"/>
              </a:rPr>
              <a:t>Мобильное приложение</a:t>
            </a:r>
            <a:r>
              <a:rPr lang="en-US" sz="2222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22" dirty="0">
                <a:latin typeface="Arial" panose="020B0604020202020204" pitchFamily="34" charset="0"/>
                <a:cs typeface="Arial" panose="020B0604020202020204" pitchFamily="34" charset="0"/>
              </a:rPr>
              <a:t>фнс россии «Налоги ФЛ»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42373" y="980435"/>
            <a:ext cx="2047731" cy="4005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0395" y="978912"/>
            <a:ext cx="1909681" cy="40348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6645" y="964010"/>
            <a:ext cx="1862221" cy="403481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077662" y="1737376"/>
            <a:ext cx="1120124" cy="48005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78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1072" y="978912"/>
            <a:ext cx="2081518" cy="400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328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9363" y="2697163"/>
            <a:ext cx="5080000" cy="547687"/>
          </a:xfrm>
          <a:prstGeom prst="rect">
            <a:avLst/>
          </a:prstGeom>
        </p:spPr>
        <p:txBody>
          <a:bodyPr lIns="79500" tIns="39750" rIns="79500" bIns="39750"/>
          <a:lstStyle/>
          <a:p>
            <a:pPr algn="ctr">
              <a:defRPr/>
            </a:pPr>
            <a:endParaRPr lang="ru-RU" altLang="ru-RU" sz="28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altLang="ru-RU" sz="28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Благодарю за </a:t>
            </a:r>
            <a:r>
              <a:rPr lang="ru-RU" altLang="ru-RU" sz="2800" b="1" dirty="0">
                <a:solidFill>
                  <a:schemeClr val="bg1"/>
                </a:solidFill>
                <a:cs typeface="Arial" panose="020B0604020202020204" pitchFamily="34" charset="0"/>
              </a:rPr>
              <a:t>внимание!</a:t>
            </a:r>
            <a:r>
              <a:rPr lang="ru-RU" sz="2778" b="1" dirty="0">
                <a:solidFill>
                  <a:schemeClr val="bg1"/>
                </a:solidFill>
                <a:cs typeface="Arial" panose="020B0604020202020204" pitchFamily="34" charset="0"/>
              </a:rPr>
              <a:t/>
            </a:r>
            <a:br>
              <a:rPr lang="ru-RU" sz="2778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endParaRPr lang="ru-RU" sz="2778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8549" y="625252"/>
            <a:ext cx="8702465" cy="639742"/>
          </a:xfrm>
        </p:spPr>
        <p:txBody>
          <a:bodyPr/>
          <a:lstStyle/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Статистика представленной налоговой и бухгалтерской отчетности в 2020 году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/>
              <a:pPr/>
              <a:t>3</a:t>
            </a:fld>
            <a:endParaRPr lang="ru-RU" alt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934171260"/>
              </p:ext>
            </p:extLst>
          </p:nvPr>
        </p:nvGraphicFramePr>
        <p:xfrm>
          <a:off x="651508" y="1709937"/>
          <a:ext cx="7992888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39640" y="2968420"/>
            <a:ext cx="936104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94%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55864" y="3793604"/>
            <a:ext cx="936104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58%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7199285"/>
              </p:ext>
            </p:extLst>
          </p:nvPr>
        </p:nvGraphicFramePr>
        <p:xfrm>
          <a:off x="6535173" y="1417089"/>
          <a:ext cx="3058883" cy="167142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272897"/>
                <a:gridCol w="785986"/>
              </a:tblGrid>
              <a:tr h="50405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документов </a:t>
                      </a:r>
                      <a:r>
                        <a:rPr lang="ru-RU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НБО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Юридические лица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132053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ИП и физические лица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78155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том числе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декларации</a:t>
                      </a:r>
                      <a:endParaRPr lang="en-US" sz="1200" b="1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3-НДФЛ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17636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041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1528" y="481236"/>
            <a:ext cx="8702465" cy="639742"/>
          </a:xfrm>
        </p:spPr>
        <p:txBody>
          <a:bodyPr/>
          <a:lstStyle/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Преимущества представления отчетности в электронном виде по ТКС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/>
              <a:pPr/>
              <a:t>4</a:t>
            </a:fld>
            <a:endParaRPr lang="ru-RU" alt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07233556"/>
              </p:ext>
            </p:extLst>
          </p:nvPr>
        </p:nvGraphicFramePr>
        <p:xfrm>
          <a:off x="903536" y="1417340"/>
          <a:ext cx="813690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4041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1528" y="481236"/>
            <a:ext cx="8702465" cy="639742"/>
          </a:xfrm>
        </p:spPr>
        <p:txBody>
          <a:bodyPr/>
          <a:lstStyle/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Преимущества представления отчетности в электронном виде по ТКС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/>
              <a:pPr/>
              <a:t>5</a:t>
            </a:fld>
            <a:endParaRPr lang="ru-RU" alt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298214020"/>
              </p:ext>
            </p:extLst>
          </p:nvPr>
        </p:nvGraphicFramePr>
        <p:xfrm>
          <a:off x="903536" y="1417340"/>
          <a:ext cx="813690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041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/>
              <a:pPr/>
              <a:t>6</a:t>
            </a:fld>
            <a:endParaRPr lang="ru-RU" alt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759520" y="265212"/>
            <a:ext cx="8424935" cy="783758"/>
          </a:xfrm>
        </p:spPr>
        <p:txBody>
          <a:bodyPr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Алгоритм передачи и приема отчетности 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в электронном виде по ТКС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7552" y="4729708"/>
            <a:ext cx="7776864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3536" y="1057300"/>
            <a:ext cx="820891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hangingPunct="0">
              <a:tabLst>
                <a:tab pos="457200" algn="l"/>
              </a:tabLst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Отправка отчета — оператор ЭДО фиксирует дату отправки и создает подтверждение даты отправки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03536" y="1777380"/>
            <a:ext cx="820891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hangingPunct="0">
              <a:tabLst>
                <a:tab pos="457200" algn="l"/>
              </a:tabLst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Получение отчета — НО присылает извещение </a:t>
            </a:r>
          </a:p>
          <a:p>
            <a:pPr algn="ctr" defTabSz="914400" eaLnBrk="0" hangingPunct="0">
              <a:tabLst>
                <a:tab pos="457200" algn="l"/>
              </a:tabLst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 том, что получен Ваш отчет</a:t>
            </a:r>
            <a:endParaRPr lang="ru-RU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03536" y="2582168"/>
            <a:ext cx="820891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hangingPunct="0">
              <a:tabLst>
                <a:tab pos="457200" algn="l"/>
              </a:tabLst>
            </a:pPr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Проверка отчета по форме и форматам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03536" y="3361556"/>
            <a:ext cx="2016224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hangingPunct="0">
              <a:tabLst>
                <a:tab pos="457200" algn="l"/>
              </a:tabLst>
            </a:pPr>
            <a:r>
              <a:rPr lang="ru-RU" b="1" dirty="0" smtClean="0">
                <a:solidFill>
                  <a:schemeClr val="accent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Уведомление об отказе</a:t>
            </a:r>
          </a:p>
          <a:p>
            <a:pPr lvl="0" algn="ctr" defTabSz="914400" eaLnBrk="0" hangingPunct="0">
              <a:tabLst>
                <a:tab pos="457200" algn="l"/>
              </a:tabLst>
            </a:pPr>
            <a:endParaRPr lang="ru-RU" sz="1400" b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defTabSz="914400" eaLnBrk="0" hangingPunct="0">
              <a:tabLst>
                <a:tab pos="4572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Отчет не принят: нужно исправить ошибки и отправить его заново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63776" y="3361556"/>
            <a:ext cx="1944216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hangingPunct="0">
              <a:tabLst>
                <a:tab pos="457200" algn="l"/>
              </a:tabLst>
            </a:pPr>
            <a:r>
              <a:rPr lang="ru-RU" b="1" dirty="0" smtClean="0">
                <a:solidFill>
                  <a:srgbClr val="0E7C3B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Квитанция о приеме</a:t>
            </a:r>
          </a:p>
          <a:p>
            <a:pPr algn="ctr" defTabSz="914400" eaLnBrk="0" hangingPunct="0">
              <a:tabLst>
                <a:tab pos="457200" algn="l"/>
              </a:tabLst>
            </a:pPr>
            <a:endParaRPr lang="ru-RU" sz="1400" b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defTabSz="914400" eaLnBrk="0" hangingPunct="0">
              <a:tabLst>
                <a:tab pos="4572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Отчет принят: считается, что он сдан в дату отправки</a:t>
            </a:r>
            <a:endParaRPr lang="ru-RU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152008" y="3361556"/>
            <a:ext cx="2016224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hangingPunct="0">
              <a:tabLst>
                <a:tab pos="457200" algn="l"/>
              </a:tabLst>
            </a:pPr>
            <a:r>
              <a:rPr lang="ru-RU" b="1" dirty="0" smtClean="0">
                <a:solidFill>
                  <a:schemeClr val="accent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Уведомление об уточнении</a:t>
            </a:r>
          </a:p>
          <a:p>
            <a:pPr lvl="0" algn="ctr" defTabSz="914400" eaLnBrk="0" hangingPunct="0">
              <a:tabLst>
                <a:tab pos="457200" algn="l"/>
              </a:tabLst>
            </a:pPr>
            <a:endParaRPr lang="ru-RU" sz="14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defTabSz="914400" eaLnBrk="0" hangingPunct="0">
              <a:tabLst>
                <a:tab pos="4572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Отчет нужно скорректировать и заново выслать исправленный отчет</a:t>
            </a:r>
            <a:endParaRPr lang="ru-RU" sz="1800" b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12248" y="3361556"/>
            <a:ext cx="1872208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hangingPunct="0">
              <a:tabLst>
                <a:tab pos="457200" algn="l"/>
              </a:tabLst>
            </a:pPr>
            <a:r>
              <a:rPr lang="ru-RU" b="1" dirty="0" smtClean="0">
                <a:solidFill>
                  <a:srgbClr val="0E7C3B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Извещение о вводе</a:t>
            </a:r>
          </a:p>
          <a:p>
            <a:pPr algn="ctr" defTabSz="914400" eaLnBrk="0" hangingPunct="0">
              <a:tabLst>
                <a:tab pos="457200" algn="l"/>
              </a:tabLst>
            </a:pPr>
            <a:endParaRPr lang="ru-RU" sz="1400" b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defTabSz="914400" eaLnBrk="0" hangingPunct="0">
              <a:tabLst>
                <a:tab pos="4572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Процесс завершен успешно:</a:t>
            </a:r>
          </a:p>
          <a:p>
            <a:pPr algn="ctr" defTabSz="914400" eaLnBrk="0" hangingPunct="0">
              <a:tabLst>
                <a:tab pos="4572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отчет сдан</a:t>
            </a:r>
            <a:endParaRPr lang="ru-RU" sz="1800" b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1767632" y="3014216"/>
            <a:ext cx="288032" cy="4913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3816809" y="3046276"/>
            <a:ext cx="288032" cy="4913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8145411" y="3034588"/>
            <a:ext cx="288032" cy="4913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005961" y="3044810"/>
            <a:ext cx="288032" cy="4913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960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/>
              <a:pPr/>
              <a:t>7</a:t>
            </a:fld>
            <a:endParaRPr lang="ru-RU" alt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759520" y="265212"/>
            <a:ext cx="8424935" cy="783758"/>
          </a:xfrm>
        </p:spPr>
        <p:txBody>
          <a:bodyPr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Способы представления НБО  в электронном виде по ТКС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7552" y="4729708"/>
            <a:ext cx="7776864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9521" y="1048970"/>
            <a:ext cx="4104456" cy="10164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дача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отчетности через оператора электронного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документооборота (ЭДО)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7992" y="1048970"/>
            <a:ext cx="4032448" cy="10164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дача отчетности</a:t>
            </a:r>
            <a:r>
              <a:rPr lang="ru-RU" dirty="0" smtClean="0"/>
              <a:t>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электронной форме с применением усиленной КЭП  через сайт ФНС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России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(в рамках пилотного проекта)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1767" y="2188261"/>
            <a:ext cx="4104457" cy="3096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сертификат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электронной подписи, который можно получить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 удостоверяющем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центре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lvl="0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договор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со спецоператором связи, через которого будет проходить отправленная вами отчетность</a:t>
            </a:r>
          </a:p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lvl="0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веб-сервис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или 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специализированное ПО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для отправки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отчетности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lvl="0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шифровальная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программа (средства криптозащиты информации или СКЗИ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7992" y="2214783"/>
            <a:ext cx="4104457" cy="3096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сертификат электронной подписи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, который можно получить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 удостоверяющем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центре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lvl="0">
              <a:buFontTx/>
              <a:buChar char="-"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получить идентификатор абонента посредством сервиса «Получение идентификатора абонента»</a:t>
            </a:r>
          </a:p>
          <a:p>
            <a:pPr>
              <a:buFontTx/>
              <a:buChar char="-"/>
            </a:pPr>
            <a:endParaRPr lang="en-US" sz="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ПК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« Налогоплательщик ЮЛ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en-US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endParaRPr lang="ru-RU" sz="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Сертификат открытого ключа подписи МИ ФНС ПО ЦОД</a:t>
            </a:r>
            <a:endParaRPr lang="en-US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endParaRPr lang="ru-RU" sz="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установить корневой сертификат ФНС России  и список отозванных сертификатов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667733" y="1965317"/>
            <a:ext cx="288032" cy="2995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916205" y="2001611"/>
            <a:ext cx="288032" cy="2995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960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/>
              <a:pPr/>
              <a:t>8</a:t>
            </a:fld>
            <a:endParaRPr lang="ru-RU" alt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825428" y="409228"/>
            <a:ext cx="8424935" cy="783758"/>
          </a:xfrm>
        </p:spPr>
        <p:txBody>
          <a:bodyPr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Представление налоговой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бухгалтерской отчетности в электронной форме по ТКС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7552" y="4729708"/>
            <a:ext cx="7776864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print"/>
          <a:srcRect b="5305"/>
          <a:stretch/>
        </p:blipFill>
        <p:spPr>
          <a:xfrm>
            <a:off x="1047552" y="1381324"/>
            <a:ext cx="7632848" cy="3708424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1192442" y="2659472"/>
            <a:ext cx="5040560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991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/>
              <a:pPr/>
              <a:t>9</a:t>
            </a:fld>
            <a:endParaRPr lang="ru-RU" alt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723516" y="281165"/>
            <a:ext cx="8424935" cy="783758"/>
          </a:xfrm>
        </p:spPr>
        <p:txBody>
          <a:bodyPr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Сервис «Представление налоговой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бухгалтерской отчетности в электронной форме» ФНС России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7552" y="4729708"/>
            <a:ext cx="7776864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13184" r="2718" b="6069"/>
          <a:stretch/>
        </p:blipFill>
        <p:spPr bwMode="auto">
          <a:xfrm>
            <a:off x="1047552" y="1129308"/>
            <a:ext cx="7991136" cy="3729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3960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13025</TotalTime>
  <Words>511</Words>
  <Application>Microsoft Office PowerPoint</Application>
  <PresentationFormat>Произвольный</PresentationFormat>
  <Paragraphs>149</Paragraphs>
  <Slides>21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Present_FNS2012_A4</vt:lpstr>
      <vt:lpstr>    Преимущества электронного взаимодействия с налоговой службой   Заместитель начальника отдела оказания государственных услуг  УФНС России по г. Севастополю Капустина Юлия Ивановна  2021 год</vt:lpstr>
      <vt:lpstr>Представление налоговой и бухгалтерской отчетности  в электронном виде по ТКС</vt:lpstr>
      <vt:lpstr>Статистика представленной налоговой и бухгалтерской отчетности в 2020 году</vt:lpstr>
      <vt:lpstr>Преимущества представления отчетности в электронном виде по ТКС</vt:lpstr>
      <vt:lpstr>Преимущества представления отчетности в электронном виде по ТКС</vt:lpstr>
      <vt:lpstr>Алгоритм передачи и приема отчетности  в электронном виде по ТКС</vt:lpstr>
      <vt:lpstr>Способы представления НБО  в электронном виде по ТКС</vt:lpstr>
      <vt:lpstr>Представление налоговой  и бухгалтерской отчетности в электронной форме по ТКС</vt:lpstr>
      <vt:lpstr>Сервис «Представление налоговой  и бухгалтерской отчетности в электронной форме» ФНС России</vt:lpstr>
      <vt:lpstr>Представление налоговой  и бухгалтерской отчетности в электронной форме по ТКС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Коробейникова Евгения Сергеевна</dc:creator>
  <cp:lastModifiedBy>Пользователь</cp:lastModifiedBy>
  <cp:revision>1024</cp:revision>
  <cp:lastPrinted>2021-02-03T12:33:46Z</cp:lastPrinted>
  <dcterms:created xsi:type="dcterms:W3CDTF">2013-11-13T08:36:35Z</dcterms:created>
  <dcterms:modified xsi:type="dcterms:W3CDTF">2021-03-26T04:39:12Z</dcterms:modified>
</cp:coreProperties>
</file>