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7" r:id="rId3"/>
    <p:sldId id="269" r:id="rId4"/>
    <p:sldId id="292" r:id="rId5"/>
    <p:sldId id="265" r:id="rId6"/>
    <p:sldId id="304" r:id="rId7"/>
    <p:sldId id="271" r:id="rId8"/>
    <p:sldId id="293" r:id="rId9"/>
    <p:sldId id="294" r:id="rId10"/>
    <p:sldId id="282" r:id="rId11"/>
    <p:sldId id="295" r:id="rId12"/>
    <p:sldId id="305" r:id="rId13"/>
    <p:sldId id="296" r:id="rId14"/>
    <p:sldId id="297" r:id="rId15"/>
    <p:sldId id="298" r:id="rId16"/>
    <p:sldId id="299" r:id="rId17"/>
    <p:sldId id="286" r:id="rId18"/>
    <p:sldId id="288" r:id="rId19"/>
    <p:sldId id="303" r:id="rId20"/>
    <p:sldId id="302" r:id="rId21"/>
    <p:sldId id="279" r:id="rId2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86308"/>
    <a:srgbClr val="003E9A"/>
    <a:srgbClr val="FFFFFF"/>
    <a:srgbClr val="0000CC"/>
    <a:srgbClr val="A3B8DC"/>
    <a:srgbClr val="FCFDF4"/>
    <a:srgbClr val="529DDB"/>
    <a:srgbClr val="385ACF"/>
    <a:srgbClr val="002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17406-3915-4EAC-B73C-F3382EDE3D29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2C65E0-83A6-4D81-A09D-F3BC733C1FFC}">
      <dgm:prSet phldrT="[Текст]" custT="1"/>
      <dgm:spPr>
        <a:noFill/>
      </dgm:spPr>
      <dgm:t>
        <a:bodyPr/>
        <a:lstStyle/>
        <a:p>
          <a:r>
            <a:rPr lang="ru-RU" sz="1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сроков уплаты налогов, сборов, страховых взносов, пеней и штрафов</a:t>
          </a:r>
          <a:endParaRPr lang="ru-RU" sz="15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7DB91-667A-485F-ADF0-6C96E4F94F27}" type="parTrans" cxnId="{B20607E0-A941-4F00-863C-360CA2266F82}">
      <dgm:prSet/>
      <dgm:spPr/>
      <dgm:t>
        <a:bodyPr/>
        <a:lstStyle/>
        <a:p>
          <a:endParaRPr lang="ru-RU"/>
        </a:p>
      </dgm:t>
    </dgm:pt>
    <dgm:pt modelId="{F39B8896-C713-4438-AD15-D62C7BC6B15C}" type="sibTrans" cxnId="{B20607E0-A941-4F00-863C-360CA2266F82}">
      <dgm:prSet/>
      <dgm:spPr/>
      <dgm:t>
        <a:bodyPr/>
        <a:lstStyle/>
        <a:p>
          <a:endParaRPr lang="ru-RU"/>
        </a:p>
      </dgm:t>
    </dgm:pt>
    <dgm:pt modelId="{CAC0717D-19C0-4AB2-A7FE-248208406DD0}">
      <dgm:prSet phldrT="[Текст]" custT="1"/>
      <dgm:spPr>
        <a:noFill/>
      </dgm:spPr>
      <dgm:t>
        <a:bodyPr/>
        <a:lstStyle/>
        <a:p>
          <a:r>
            <a:rPr lang="ru-RU" sz="15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Отсрочка - </a:t>
          </a:r>
          <a:r>
            <a:rPr lang="ru-RU" sz="1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единовременная уплата налога по окончании срока действия отсрочки</a:t>
          </a:r>
        </a:p>
        <a:p>
          <a:endParaRPr lang="ru-RU" sz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19182C-AC97-44C2-B673-11242A5F17F9}" type="parTrans" cxnId="{9173B7E6-67C6-4580-A35A-F121A47A029F}">
      <dgm:prSet/>
      <dgm:spPr/>
      <dgm:t>
        <a:bodyPr/>
        <a:lstStyle/>
        <a:p>
          <a:endParaRPr lang="ru-RU"/>
        </a:p>
      </dgm:t>
    </dgm:pt>
    <dgm:pt modelId="{27C95734-EA9E-42E8-ACC5-D4DC35BD5808}" type="sibTrans" cxnId="{9173B7E6-67C6-4580-A35A-F121A47A029F}">
      <dgm:prSet/>
      <dgm:spPr/>
      <dgm:t>
        <a:bodyPr/>
        <a:lstStyle/>
        <a:p>
          <a:endParaRPr lang="ru-RU"/>
        </a:p>
      </dgm:t>
    </dgm:pt>
    <dgm:pt modelId="{E8BFFEF2-B72A-463E-9A8B-8881D80968A7}">
      <dgm:prSet phldrT="[Текст]" custT="1"/>
      <dgm:spPr>
        <a:noFill/>
      </dgm:spPr>
      <dgm:t>
        <a:bodyPr/>
        <a:lstStyle/>
        <a:p>
          <a:r>
            <a:rPr lang="ru-RU" sz="15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Рассрочка - </a:t>
          </a:r>
          <a:r>
            <a:rPr lang="ru-RU" sz="1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постепенная уплата сумм в соответствии с графиком</a:t>
          </a:r>
        </a:p>
        <a:p>
          <a:endParaRPr lang="ru-RU" sz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CFA3C-1014-4006-A3AE-E5102410D8EA}" type="parTrans" cxnId="{BFC60FD0-2638-4093-86F8-C870FC00B659}">
      <dgm:prSet/>
      <dgm:spPr/>
      <dgm:t>
        <a:bodyPr/>
        <a:lstStyle/>
        <a:p>
          <a:endParaRPr lang="ru-RU"/>
        </a:p>
      </dgm:t>
    </dgm:pt>
    <dgm:pt modelId="{BAF4EF4A-4748-4A82-A446-84BF6F72DC06}" type="sibTrans" cxnId="{BFC60FD0-2638-4093-86F8-C870FC00B659}">
      <dgm:prSet/>
      <dgm:spPr/>
      <dgm:t>
        <a:bodyPr/>
        <a:lstStyle/>
        <a:p>
          <a:endParaRPr lang="ru-RU"/>
        </a:p>
      </dgm:t>
    </dgm:pt>
    <dgm:pt modelId="{BE03547C-BEF5-4803-A59F-0A974CC9B4CD}" type="pres">
      <dgm:prSet presAssocID="{5BD17406-3915-4EAC-B73C-F3382EDE3D2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119416-79D3-4FFF-A50F-5AEC9A985DE1}" type="pres">
      <dgm:prSet presAssocID="{CB2C65E0-83A6-4D81-A09D-F3BC733C1FFC}" presName="vertOne" presStyleCnt="0"/>
      <dgm:spPr/>
    </dgm:pt>
    <dgm:pt modelId="{7146EAF4-B4B6-48E8-9E99-D5CC21D2CD99}" type="pres">
      <dgm:prSet presAssocID="{CB2C65E0-83A6-4D81-A09D-F3BC733C1FFC}" presName="txOne" presStyleLbl="node0" presStyleIdx="0" presStyleCnt="1" custScaleY="15327" custLinFactNeighborX="-33478" custLinFactNeighborY="-993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AA974-2264-4FBE-919E-914142236CD9}" type="pres">
      <dgm:prSet presAssocID="{CB2C65E0-83A6-4D81-A09D-F3BC733C1FFC}" presName="parTransOne" presStyleCnt="0"/>
      <dgm:spPr/>
    </dgm:pt>
    <dgm:pt modelId="{02A67548-43AD-4B88-A5D7-6D824D88267C}" type="pres">
      <dgm:prSet presAssocID="{CB2C65E0-83A6-4D81-A09D-F3BC733C1FFC}" presName="horzOne" presStyleCnt="0"/>
      <dgm:spPr/>
    </dgm:pt>
    <dgm:pt modelId="{D2EF927B-2578-4910-95CF-04D0D9D87F16}" type="pres">
      <dgm:prSet presAssocID="{CAC0717D-19C0-4AB2-A7FE-248208406DD0}" presName="vertTwo" presStyleCnt="0"/>
      <dgm:spPr/>
    </dgm:pt>
    <dgm:pt modelId="{04CE059C-2E58-406E-8B3C-D1690DA21547}" type="pres">
      <dgm:prSet presAssocID="{CAC0717D-19C0-4AB2-A7FE-248208406DD0}" presName="txTwo" presStyleLbl="node2" presStyleIdx="0" presStyleCnt="2" custScaleX="97274" custScaleY="32915" custLinFactNeighborX="212" custLinFactNeighborY="-35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72C54A-C121-4EA1-8202-D9AC01E3D655}" type="pres">
      <dgm:prSet presAssocID="{CAC0717D-19C0-4AB2-A7FE-248208406DD0}" presName="horzTwo" presStyleCnt="0"/>
      <dgm:spPr/>
    </dgm:pt>
    <dgm:pt modelId="{76FD7BA8-65CE-4D4E-ABDD-34E32E7506BC}" type="pres">
      <dgm:prSet presAssocID="{27C95734-EA9E-42E8-ACC5-D4DC35BD5808}" presName="sibSpaceTwo" presStyleCnt="0"/>
      <dgm:spPr/>
    </dgm:pt>
    <dgm:pt modelId="{92B2BD0F-2110-4BB3-A32A-2294CA740B6A}" type="pres">
      <dgm:prSet presAssocID="{E8BFFEF2-B72A-463E-9A8B-8881D80968A7}" presName="vertTwo" presStyleCnt="0"/>
      <dgm:spPr/>
    </dgm:pt>
    <dgm:pt modelId="{403C0F9F-B5DC-4E2F-85FC-3C6940F680AD}" type="pres">
      <dgm:prSet presAssocID="{E8BFFEF2-B72A-463E-9A8B-8881D80968A7}" presName="txTwo" presStyleLbl="node2" presStyleIdx="1" presStyleCnt="2" custAng="0" custScaleY="30797" custLinFactNeighborX="20887" custLinFactNeighborY="-31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3D6092-C79F-437C-9363-1555CDCE3864}" type="pres">
      <dgm:prSet presAssocID="{E8BFFEF2-B72A-463E-9A8B-8881D80968A7}" presName="horzTwo" presStyleCnt="0"/>
      <dgm:spPr/>
    </dgm:pt>
  </dgm:ptLst>
  <dgm:cxnLst>
    <dgm:cxn modelId="{BFC60FD0-2638-4093-86F8-C870FC00B659}" srcId="{CB2C65E0-83A6-4D81-A09D-F3BC733C1FFC}" destId="{E8BFFEF2-B72A-463E-9A8B-8881D80968A7}" srcOrd="1" destOrd="0" parTransId="{1B5CFA3C-1014-4006-A3AE-E5102410D8EA}" sibTransId="{BAF4EF4A-4748-4A82-A446-84BF6F72DC06}"/>
    <dgm:cxn modelId="{B20607E0-A941-4F00-863C-360CA2266F82}" srcId="{5BD17406-3915-4EAC-B73C-F3382EDE3D29}" destId="{CB2C65E0-83A6-4D81-A09D-F3BC733C1FFC}" srcOrd="0" destOrd="0" parTransId="{3AE7DB91-667A-485F-ADF0-6C96E4F94F27}" sibTransId="{F39B8896-C713-4438-AD15-D62C7BC6B15C}"/>
    <dgm:cxn modelId="{9173B7E6-67C6-4580-A35A-F121A47A029F}" srcId="{CB2C65E0-83A6-4D81-A09D-F3BC733C1FFC}" destId="{CAC0717D-19C0-4AB2-A7FE-248208406DD0}" srcOrd="0" destOrd="0" parTransId="{E419182C-AC97-44C2-B673-11242A5F17F9}" sibTransId="{27C95734-EA9E-42E8-ACC5-D4DC35BD5808}"/>
    <dgm:cxn modelId="{7CEB0086-DFDC-4968-B8C1-F6F5413FE73D}" type="presOf" srcId="{CAC0717D-19C0-4AB2-A7FE-248208406DD0}" destId="{04CE059C-2E58-406E-8B3C-D1690DA21547}" srcOrd="0" destOrd="0" presId="urn:microsoft.com/office/officeart/2005/8/layout/hierarchy4"/>
    <dgm:cxn modelId="{9A721694-7A49-4C18-8CDC-4A23B54037DF}" type="presOf" srcId="{CB2C65E0-83A6-4D81-A09D-F3BC733C1FFC}" destId="{7146EAF4-B4B6-48E8-9E99-D5CC21D2CD99}" srcOrd="0" destOrd="0" presId="urn:microsoft.com/office/officeart/2005/8/layout/hierarchy4"/>
    <dgm:cxn modelId="{07316474-B192-45FA-8B26-307A50FDDFF3}" type="presOf" srcId="{5BD17406-3915-4EAC-B73C-F3382EDE3D29}" destId="{BE03547C-BEF5-4803-A59F-0A974CC9B4CD}" srcOrd="0" destOrd="0" presId="urn:microsoft.com/office/officeart/2005/8/layout/hierarchy4"/>
    <dgm:cxn modelId="{C7D8DFE7-72F5-4F66-848F-85DB6C6A8AF2}" type="presOf" srcId="{E8BFFEF2-B72A-463E-9A8B-8881D80968A7}" destId="{403C0F9F-B5DC-4E2F-85FC-3C6940F680AD}" srcOrd="0" destOrd="0" presId="urn:microsoft.com/office/officeart/2005/8/layout/hierarchy4"/>
    <dgm:cxn modelId="{377C0635-6094-4186-880B-E56034E104DF}" type="presParOf" srcId="{BE03547C-BEF5-4803-A59F-0A974CC9B4CD}" destId="{32119416-79D3-4FFF-A50F-5AEC9A985DE1}" srcOrd="0" destOrd="0" presId="urn:microsoft.com/office/officeart/2005/8/layout/hierarchy4"/>
    <dgm:cxn modelId="{BDD935D2-8F25-432A-8D59-236C75DE8B06}" type="presParOf" srcId="{32119416-79D3-4FFF-A50F-5AEC9A985DE1}" destId="{7146EAF4-B4B6-48E8-9E99-D5CC21D2CD99}" srcOrd="0" destOrd="0" presId="urn:microsoft.com/office/officeart/2005/8/layout/hierarchy4"/>
    <dgm:cxn modelId="{4030EDD8-AC0B-44C6-B03A-9EC65EAD9E1F}" type="presParOf" srcId="{32119416-79D3-4FFF-A50F-5AEC9A985DE1}" destId="{DB9AA974-2264-4FBE-919E-914142236CD9}" srcOrd="1" destOrd="0" presId="urn:microsoft.com/office/officeart/2005/8/layout/hierarchy4"/>
    <dgm:cxn modelId="{6D53A4F8-7BCA-4E40-BE19-95BCE750A32F}" type="presParOf" srcId="{32119416-79D3-4FFF-A50F-5AEC9A985DE1}" destId="{02A67548-43AD-4B88-A5D7-6D824D88267C}" srcOrd="2" destOrd="0" presId="urn:microsoft.com/office/officeart/2005/8/layout/hierarchy4"/>
    <dgm:cxn modelId="{D95B9D5A-2DC5-4337-BBC6-0E71606892AD}" type="presParOf" srcId="{02A67548-43AD-4B88-A5D7-6D824D88267C}" destId="{D2EF927B-2578-4910-95CF-04D0D9D87F16}" srcOrd="0" destOrd="0" presId="urn:microsoft.com/office/officeart/2005/8/layout/hierarchy4"/>
    <dgm:cxn modelId="{E2DEA48B-D688-46F7-9270-1EE525C83990}" type="presParOf" srcId="{D2EF927B-2578-4910-95CF-04D0D9D87F16}" destId="{04CE059C-2E58-406E-8B3C-D1690DA21547}" srcOrd="0" destOrd="0" presId="urn:microsoft.com/office/officeart/2005/8/layout/hierarchy4"/>
    <dgm:cxn modelId="{A317AC1C-DD52-4A4A-BFF7-A67E2DB24119}" type="presParOf" srcId="{D2EF927B-2578-4910-95CF-04D0D9D87F16}" destId="{BD72C54A-C121-4EA1-8202-D9AC01E3D655}" srcOrd="1" destOrd="0" presId="urn:microsoft.com/office/officeart/2005/8/layout/hierarchy4"/>
    <dgm:cxn modelId="{119B741F-A3AF-422C-AD52-97B67630848A}" type="presParOf" srcId="{02A67548-43AD-4B88-A5D7-6D824D88267C}" destId="{76FD7BA8-65CE-4D4E-ABDD-34E32E7506BC}" srcOrd="1" destOrd="0" presId="urn:microsoft.com/office/officeart/2005/8/layout/hierarchy4"/>
    <dgm:cxn modelId="{852311DB-1D18-439A-91F9-B7C41C903A98}" type="presParOf" srcId="{02A67548-43AD-4B88-A5D7-6D824D88267C}" destId="{92B2BD0F-2110-4BB3-A32A-2294CA740B6A}" srcOrd="2" destOrd="0" presId="urn:microsoft.com/office/officeart/2005/8/layout/hierarchy4"/>
    <dgm:cxn modelId="{0025D0A3-7F5A-4DCB-A6C9-A3BB4B4FACA4}" type="presParOf" srcId="{92B2BD0F-2110-4BB3-A32A-2294CA740B6A}" destId="{403C0F9F-B5DC-4E2F-85FC-3C6940F680AD}" srcOrd="0" destOrd="0" presId="urn:microsoft.com/office/officeart/2005/8/layout/hierarchy4"/>
    <dgm:cxn modelId="{F6646B99-6C05-4D0F-AC95-8E966F4E22C8}" type="presParOf" srcId="{92B2BD0F-2110-4BB3-A32A-2294CA740B6A}" destId="{323D6092-C79F-437C-9363-1555CDCE386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CD4EB-652D-4B19-8897-1B450058B7F8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BBEB16-F363-4AFC-A78C-C4B493717332}">
      <dgm:prSet phldrT="[Текст]"/>
      <dgm:spPr>
        <a:noFill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обеспечения </a:t>
          </a:r>
          <a:endParaRPr lang="ru-RU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C1711-6EC6-49DF-BECA-803F6B901F3D}" type="parTrans" cxnId="{40C32FD8-D414-4F60-8A99-20AE177654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78FAC-87E0-49DA-B77C-E35D816D91EA}" type="sibTrans" cxnId="{40C32FD8-D414-4F60-8A99-20AE177654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757F2-AB9C-43F4-9D41-C0923418EEEB}">
      <dgm:prSet phldrT="[Текст]" custT="1"/>
      <dgm:spPr>
        <a:noFill/>
      </dgm:spPr>
      <dgm:t>
        <a:bodyPr/>
        <a:lstStyle/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Залог статьей 73 Налогового кодекса Российской Федерации</a:t>
          </a:r>
          <a:endParaRPr lang="ru-RU" sz="9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BD13F4-AE0A-456D-83AE-1016103F5498}" type="parTrans" cxnId="{9E561448-CC78-44A4-8CDB-3665D3BF9632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2E313E-8638-43C9-9E87-BC1F6C2CB8DA}" type="sibTrans" cxnId="{9E561448-CC78-44A4-8CDB-3665D3BF96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44BD8E-E378-4F25-98E7-53EB84073EBA}">
      <dgm:prSet phldrT="[Текст]" custT="1"/>
      <dgm:spPr>
        <a:noFill/>
      </dgm:spPr>
      <dgm:t>
        <a:bodyPr/>
        <a:lstStyle/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Поручительство статья 74 </a:t>
          </a:r>
        </a:p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Налогового кодекса Российской Федерации</a:t>
          </a:r>
          <a:endParaRPr lang="ru-RU" sz="9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9E6CD2-2354-4FA3-8B6D-F699B9A778F1}" type="parTrans" cxnId="{A6A76F26-FB45-46CC-B6C3-F62D74AF4F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8350C-7C4A-4458-B7C7-17CD62735BDD}" type="sibTrans" cxnId="{A6A76F26-FB45-46CC-B6C3-F62D74AF4FA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70C99-513B-4D42-8B1C-A74E697FCB16}">
      <dgm:prSet phldrT="[Текст]" custT="1"/>
      <dgm:spPr>
        <a:noFill/>
      </dgm:spPr>
      <dgm:t>
        <a:bodyPr/>
        <a:lstStyle/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Банковская гарантия </a:t>
          </a:r>
        </a:p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статья 74.1 </a:t>
          </a:r>
        </a:p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Налогового кодекса Российской Федерации.</a:t>
          </a:r>
        </a:p>
        <a:p>
          <a:r>
            <a:rPr lang="ru-RU" sz="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Сайт Министерства финансов Российской Федерации</a:t>
          </a:r>
          <a:endParaRPr lang="ru-RU" sz="9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FA4A3E-60E3-435D-86F6-C9CC2DCE76FA}" type="parTrans" cxnId="{E74D0BB3-C2D5-48F5-AE68-D8C6A339CB68}">
      <dgm:prSet/>
      <dgm:spPr>
        <a:ln>
          <a:solidFill>
            <a:srgbClr val="000000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8C658A-D0B5-4059-B801-26980EA66CF1}" type="sibTrans" cxnId="{E74D0BB3-C2D5-48F5-AE68-D8C6A339CB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7EBCE4-FCC8-4D86-8D10-7F6CB28B3EF1}" type="pres">
      <dgm:prSet presAssocID="{678CD4EB-652D-4B19-8897-1B450058B7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0077A3-A129-407F-B112-F9E0452CEC07}" type="pres">
      <dgm:prSet presAssocID="{1BBBEB16-F363-4AFC-A78C-C4B493717332}" presName="hierRoot1" presStyleCnt="0">
        <dgm:presLayoutVars>
          <dgm:hierBranch val="init"/>
        </dgm:presLayoutVars>
      </dgm:prSet>
      <dgm:spPr/>
    </dgm:pt>
    <dgm:pt modelId="{7641BD39-7EF9-407A-BA2F-4AD58E5BB163}" type="pres">
      <dgm:prSet presAssocID="{1BBBEB16-F363-4AFC-A78C-C4B493717332}" presName="rootComposite1" presStyleCnt="0"/>
      <dgm:spPr/>
    </dgm:pt>
    <dgm:pt modelId="{6C6959BE-4C0D-418E-AE89-7C23A417DA2A}" type="pres">
      <dgm:prSet presAssocID="{1BBBEB16-F363-4AFC-A78C-C4B493717332}" presName="rootText1" presStyleLbl="node0" presStyleIdx="0" presStyleCnt="1" custScaleX="132906" custScaleY="49205" custLinFactNeighborX="2576" custLinFactNeighborY="-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26983C-2A63-4AA3-8F66-386A88C1BFBA}" type="pres">
      <dgm:prSet presAssocID="{1BBBEB16-F363-4AFC-A78C-C4B49371733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689E354-D757-47AB-AD85-0AA6B1A06E92}" type="pres">
      <dgm:prSet presAssocID="{1BBBEB16-F363-4AFC-A78C-C4B493717332}" presName="hierChild2" presStyleCnt="0"/>
      <dgm:spPr/>
    </dgm:pt>
    <dgm:pt modelId="{ABCF916B-F668-40B5-8758-0D689979FC23}" type="pres">
      <dgm:prSet presAssocID="{2ABD13F4-AE0A-456D-83AE-1016103F549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50C8ED7-EC7E-4D2D-A7C8-F0F0F7F2B79E}" type="pres">
      <dgm:prSet presAssocID="{A7D757F2-AB9C-43F4-9D41-C0923418EEEB}" presName="hierRoot2" presStyleCnt="0">
        <dgm:presLayoutVars>
          <dgm:hierBranch val="init"/>
        </dgm:presLayoutVars>
      </dgm:prSet>
      <dgm:spPr/>
    </dgm:pt>
    <dgm:pt modelId="{709FFD46-831E-4625-89F7-6AC2308D325E}" type="pres">
      <dgm:prSet presAssocID="{A7D757F2-AB9C-43F4-9D41-C0923418EEEB}" presName="rootComposite" presStyleCnt="0"/>
      <dgm:spPr/>
    </dgm:pt>
    <dgm:pt modelId="{5E5D55E3-FCB9-4510-93A6-6289F2A7AE73}" type="pres">
      <dgm:prSet presAssocID="{A7D757F2-AB9C-43F4-9D41-C0923418EEE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0BF150-C465-4719-88B6-DE6C2F728CB9}" type="pres">
      <dgm:prSet presAssocID="{A7D757F2-AB9C-43F4-9D41-C0923418EEEB}" presName="rootConnector" presStyleLbl="node2" presStyleIdx="0" presStyleCnt="3"/>
      <dgm:spPr/>
      <dgm:t>
        <a:bodyPr/>
        <a:lstStyle/>
        <a:p>
          <a:endParaRPr lang="ru-RU"/>
        </a:p>
      </dgm:t>
    </dgm:pt>
    <dgm:pt modelId="{1C4BF15A-CE2E-4700-918C-B96B862D2636}" type="pres">
      <dgm:prSet presAssocID="{A7D757F2-AB9C-43F4-9D41-C0923418EEEB}" presName="hierChild4" presStyleCnt="0"/>
      <dgm:spPr/>
    </dgm:pt>
    <dgm:pt modelId="{438634DA-29C6-40CE-9AED-78DB63DAFCC4}" type="pres">
      <dgm:prSet presAssocID="{A7D757F2-AB9C-43F4-9D41-C0923418EEEB}" presName="hierChild5" presStyleCnt="0"/>
      <dgm:spPr/>
    </dgm:pt>
    <dgm:pt modelId="{B92FA717-7026-4540-8A1E-4B7A5019C8E8}" type="pres">
      <dgm:prSet presAssocID="{2C9E6CD2-2354-4FA3-8B6D-F699B9A778F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07F529B-61A9-41FE-AC80-74F8BDAE9112}" type="pres">
      <dgm:prSet presAssocID="{4844BD8E-E378-4F25-98E7-53EB84073EBA}" presName="hierRoot2" presStyleCnt="0">
        <dgm:presLayoutVars>
          <dgm:hierBranch val="init"/>
        </dgm:presLayoutVars>
      </dgm:prSet>
      <dgm:spPr/>
    </dgm:pt>
    <dgm:pt modelId="{21E118B8-FABD-4A90-9304-C37233DBC874}" type="pres">
      <dgm:prSet presAssocID="{4844BD8E-E378-4F25-98E7-53EB84073EBA}" presName="rootComposite" presStyleCnt="0"/>
      <dgm:spPr/>
    </dgm:pt>
    <dgm:pt modelId="{A8B5B21B-A2F1-4073-AD58-A6940AEC2EE8}" type="pres">
      <dgm:prSet presAssocID="{4844BD8E-E378-4F25-98E7-53EB84073EBA}" presName="rootText" presStyleLbl="node2" presStyleIdx="1" presStyleCnt="3" custScaleX="1334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C9A0C4-49AE-44F3-9379-282F6300C003}" type="pres">
      <dgm:prSet presAssocID="{4844BD8E-E378-4F25-98E7-53EB84073EBA}" presName="rootConnector" presStyleLbl="node2" presStyleIdx="1" presStyleCnt="3"/>
      <dgm:spPr/>
      <dgm:t>
        <a:bodyPr/>
        <a:lstStyle/>
        <a:p>
          <a:endParaRPr lang="ru-RU"/>
        </a:p>
      </dgm:t>
    </dgm:pt>
    <dgm:pt modelId="{55439B84-EA88-4A84-9E5D-AEEEF9D206C6}" type="pres">
      <dgm:prSet presAssocID="{4844BD8E-E378-4F25-98E7-53EB84073EBA}" presName="hierChild4" presStyleCnt="0"/>
      <dgm:spPr/>
    </dgm:pt>
    <dgm:pt modelId="{61FBBE53-E570-4478-8A8E-FF2224FB6BB3}" type="pres">
      <dgm:prSet presAssocID="{4844BD8E-E378-4F25-98E7-53EB84073EBA}" presName="hierChild5" presStyleCnt="0"/>
      <dgm:spPr/>
    </dgm:pt>
    <dgm:pt modelId="{84DB66E8-A197-4B67-B8CD-74E225D1E8D4}" type="pres">
      <dgm:prSet presAssocID="{8BFA4A3E-60E3-435D-86F6-C9CC2DCE76F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C1AC353-2143-4F2B-82DD-34E99E754A10}" type="pres">
      <dgm:prSet presAssocID="{35870C99-513B-4D42-8B1C-A74E697FCB16}" presName="hierRoot2" presStyleCnt="0">
        <dgm:presLayoutVars>
          <dgm:hierBranch val="init"/>
        </dgm:presLayoutVars>
      </dgm:prSet>
      <dgm:spPr/>
    </dgm:pt>
    <dgm:pt modelId="{0292117E-4F2D-4C2F-82B3-5037CF12C1F7}" type="pres">
      <dgm:prSet presAssocID="{35870C99-513B-4D42-8B1C-A74E697FCB16}" presName="rootComposite" presStyleCnt="0"/>
      <dgm:spPr/>
    </dgm:pt>
    <dgm:pt modelId="{1FE3F227-6BCD-4190-B7D0-CBA692B49C0E}" type="pres">
      <dgm:prSet presAssocID="{35870C99-513B-4D42-8B1C-A74E697FCB16}" presName="rootText" presStyleLbl="node2" presStyleIdx="2" presStyleCnt="3" custScaleX="222488" custScaleY="153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535036-4945-4E25-9D36-8EE5C0D4C133}" type="pres">
      <dgm:prSet presAssocID="{35870C99-513B-4D42-8B1C-A74E697FCB16}" presName="rootConnector" presStyleLbl="node2" presStyleIdx="2" presStyleCnt="3"/>
      <dgm:spPr/>
      <dgm:t>
        <a:bodyPr/>
        <a:lstStyle/>
        <a:p>
          <a:endParaRPr lang="ru-RU"/>
        </a:p>
      </dgm:t>
    </dgm:pt>
    <dgm:pt modelId="{A3A808C1-B005-458A-99C4-B84FA8EDFDAB}" type="pres">
      <dgm:prSet presAssocID="{35870C99-513B-4D42-8B1C-A74E697FCB16}" presName="hierChild4" presStyleCnt="0"/>
      <dgm:spPr/>
    </dgm:pt>
    <dgm:pt modelId="{F5DC27D8-3A96-4F3D-B833-49B7E4B9FFDA}" type="pres">
      <dgm:prSet presAssocID="{35870C99-513B-4D42-8B1C-A74E697FCB16}" presName="hierChild5" presStyleCnt="0"/>
      <dgm:spPr/>
    </dgm:pt>
    <dgm:pt modelId="{39EAECA5-4703-43C4-AA7C-D92BFF712799}" type="pres">
      <dgm:prSet presAssocID="{1BBBEB16-F363-4AFC-A78C-C4B493717332}" presName="hierChild3" presStyleCnt="0"/>
      <dgm:spPr/>
    </dgm:pt>
  </dgm:ptLst>
  <dgm:cxnLst>
    <dgm:cxn modelId="{A135702B-96D2-4100-A6C8-CD688E8A6AFA}" type="presOf" srcId="{A7D757F2-AB9C-43F4-9D41-C0923418EEEB}" destId="{5E5D55E3-FCB9-4510-93A6-6289F2A7AE73}" srcOrd="0" destOrd="0" presId="urn:microsoft.com/office/officeart/2005/8/layout/orgChart1"/>
    <dgm:cxn modelId="{70362E5F-7AE7-43DB-B595-CD3A22D200A7}" type="presOf" srcId="{4844BD8E-E378-4F25-98E7-53EB84073EBA}" destId="{A8B5B21B-A2F1-4073-AD58-A6940AEC2EE8}" srcOrd="0" destOrd="0" presId="urn:microsoft.com/office/officeart/2005/8/layout/orgChart1"/>
    <dgm:cxn modelId="{C842B08B-A23E-4367-847B-3B06CB129CD2}" type="presOf" srcId="{8BFA4A3E-60E3-435D-86F6-C9CC2DCE76FA}" destId="{84DB66E8-A197-4B67-B8CD-74E225D1E8D4}" srcOrd="0" destOrd="0" presId="urn:microsoft.com/office/officeart/2005/8/layout/orgChart1"/>
    <dgm:cxn modelId="{23E0355E-A235-4953-B619-EC8439058976}" type="presOf" srcId="{1BBBEB16-F363-4AFC-A78C-C4B493717332}" destId="{6C6959BE-4C0D-418E-AE89-7C23A417DA2A}" srcOrd="0" destOrd="0" presId="urn:microsoft.com/office/officeart/2005/8/layout/orgChart1"/>
    <dgm:cxn modelId="{908A7B36-63D4-4CA9-9637-440FA0C973BB}" type="presOf" srcId="{2ABD13F4-AE0A-456D-83AE-1016103F5498}" destId="{ABCF916B-F668-40B5-8758-0D689979FC23}" srcOrd="0" destOrd="0" presId="urn:microsoft.com/office/officeart/2005/8/layout/orgChart1"/>
    <dgm:cxn modelId="{9825A849-4647-4807-BECB-9CF3CA273023}" type="presOf" srcId="{4844BD8E-E378-4F25-98E7-53EB84073EBA}" destId="{B6C9A0C4-49AE-44F3-9379-282F6300C003}" srcOrd="1" destOrd="0" presId="urn:microsoft.com/office/officeart/2005/8/layout/orgChart1"/>
    <dgm:cxn modelId="{C6458AF9-5709-476F-AA57-8B95FAD5610F}" type="presOf" srcId="{2C9E6CD2-2354-4FA3-8B6D-F699B9A778F1}" destId="{B92FA717-7026-4540-8A1E-4B7A5019C8E8}" srcOrd="0" destOrd="0" presId="urn:microsoft.com/office/officeart/2005/8/layout/orgChart1"/>
    <dgm:cxn modelId="{88C8C56C-9DEA-4D94-A92D-B795F0AD8DE7}" type="presOf" srcId="{1BBBEB16-F363-4AFC-A78C-C4B493717332}" destId="{5626983C-2A63-4AA3-8F66-386A88C1BFBA}" srcOrd="1" destOrd="0" presId="urn:microsoft.com/office/officeart/2005/8/layout/orgChart1"/>
    <dgm:cxn modelId="{924F6EA7-A1F1-47B0-B1AF-C3EE8E7BFDFD}" type="presOf" srcId="{678CD4EB-652D-4B19-8897-1B450058B7F8}" destId="{3E7EBCE4-FCC8-4D86-8D10-7F6CB28B3EF1}" srcOrd="0" destOrd="0" presId="urn:microsoft.com/office/officeart/2005/8/layout/orgChart1"/>
    <dgm:cxn modelId="{9E561448-CC78-44A4-8CDB-3665D3BF9632}" srcId="{1BBBEB16-F363-4AFC-A78C-C4B493717332}" destId="{A7D757F2-AB9C-43F4-9D41-C0923418EEEB}" srcOrd="0" destOrd="0" parTransId="{2ABD13F4-AE0A-456D-83AE-1016103F5498}" sibTransId="{802E313E-8638-43C9-9E87-BC1F6C2CB8DA}"/>
    <dgm:cxn modelId="{40C32FD8-D414-4F60-8A99-20AE177654A5}" srcId="{678CD4EB-652D-4B19-8897-1B450058B7F8}" destId="{1BBBEB16-F363-4AFC-A78C-C4B493717332}" srcOrd="0" destOrd="0" parTransId="{4F4C1711-6EC6-49DF-BECA-803F6B901F3D}" sibTransId="{7BE78FAC-87E0-49DA-B77C-E35D816D91EA}"/>
    <dgm:cxn modelId="{856D8479-B597-4F17-A074-911C451FC7D2}" type="presOf" srcId="{35870C99-513B-4D42-8B1C-A74E697FCB16}" destId="{1FE3F227-6BCD-4190-B7D0-CBA692B49C0E}" srcOrd="0" destOrd="0" presId="urn:microsoft.com/office/officeart/2005/8/layout/orgChart1"/>
    <dgm:cxn modelId="{6809E6DE-9398-43C3-AFE6-0638FB1EC53E}" type="presOf" srcId="{A7D757F2-AB9C-43F4-9D41-C0923418EEEB}" destId="{3B0BF150-C465-4719-88B6-DE6C2F728CB9}" srcOrd="1" destOrd="0" presId="urn:microsoft.com/office/officeart/2005/8/layout/orgChart1"/>
    <dgm:cxn modelId="{E74D0BB3-C2D5-48F5-AE68-D8C6A339CB68}" srcId="{1BBBEB16-F363-4AFC-A78C-C4B493717332}" destId="{35870C99-513B-4D42-8B1C-A74E697FCB16}" srcOrd="2" destOrd="0" parTransId="{8BFA4A3E-60E3-435D-86F6-C9CC2DCE76FA}" sibTransId="{608C658A-D0B5-4059-B801-26980EA66CF1}"/>
    <dgm:cxn modelId="{A6A76F26-FB45-46CC-B6C3-F62D74AF4FAC}" srcId="{1BBBEB16-F363-4AFC-A78C-C4B493717332}" destId="{4844BD8E-E378-4F25-98E7-53EB84073EBA}" srcOrd="1" destOrd="0" parTransId="{2C9E6CD2-2354-4FA3-8B6D-F699B9A778F1}" sibTransId="{1978350C-7C4A-4458-B7C7-17CD62735BDD}"/>
    <dgm:cxn modelId="{5FAC97C3-B249-41EA-A983-B77C48DDCC9F}" type="presOf" srcId="{35870C99-513B-4D42-8B1C-A74E697FCB16}" destId="{98535036-4945-4E25-9D36-8EE5C0D4C133}" srcOrd="1" destOrd="0" presId="urn:microsoft.com/office/officeart/2005/8/layout/orgChart1"/>
    <dgm:cxn modelId="{F9CC30C2-3B46-4F74-9044-DD0D95121FBB}" type="presParOf" srcId="{3E7EBCE4-FCC8-4D86-8D10-7F6CB28B3EF1}" destId="{AC0077A3-A129-407F-B112-F9E0452CEC07}" srcOrd="0" destOrd="0" presId="urn:microsoft.com/office/officeart/2005/8/layout/orgChart1"/>
    <dgm:cxn modelId="{1DF3BF63-31FF-47EA-8128-6DB59974DD1D}" type="presParOf" srcId="{AC0077A3-A129-407F-B112-F9E0452CEC07}" destId="{7641BD39-7EF9-407A-BA2F-4AD58E5BB163}" srcOrd="0" destOrd="0" presId="urn:microsoft.com/office/officeart/2005/8/layout/orgChart1"/>
    <dgm:cxn modelId="{AC670007-4051-4E80-B2D1-2BB47EBA653A}" type="presParOf" srcId="{7641BD39-7EF9-407A-BA2F-4AD58E5BB163}" destId="{6C6959BE-4C0D-418E-AE89-7C23A417DA2A}" srcOrd="0" destOrd="0" presId="urn:microsoft.com/office/officeart/2005/8/layout/orgChart1"/>
    <dgm:cxn modelId="{AAEF7FB3-321A-4590-86FC-B429F561924E}" type="presParOf" srcId="{7641BD39-7EF9-407A-BA2F-4AD58E5BB163}" destId="{5626983C-2A63-4AA3-8F66-386A88C1BFBA}" srcOrd="1" destOrd="0" presId="urn:microsoft.com/office/officeart/2005/8/layout/orgChart1"/>
    <dgm:cxn modelId="{26120F8C-3B34-42E1-A2CC-61379643925C}" type="presParOf" srcId="{AC0077A3-A129-407F-B112-F9E0452CEC07}" destId="{2689E354-D757-47AB-AD85-0AA6B1A06E92}" srcOrd="1" destOrd="0" presId="urn:microsoft.com/office/officeart/2005/8/layout/orgChart1"/>
    <dgm:cxn modelId="{3F7CD45C-1FEE-4F20-9313-A376BB4CFE84}" type="presParOf" srcId="{2689E354-D757-47AB-AD85-0AA6B1A06E92}" destId="{ABCF916B-F668-40B5-8758-0D689979FC23}" srcOrd="0" destOrd="0" presId="urn:microsoft.com/office/officeart/2005/8/layout/orgChart1"/>
    <dgm:cxn modelId="{76BF73B8-5586-4086-93BB-991528D53BBD}" type="presParOf" srcId="{2689E354-D757-47AB-AD85-0AA6B1A06E92}" destId="{D50C8ED7-EC7E-4D2D-A7C8-F0F0F7F2B79E}" srcOrd="1" destOrd="0" presId="urn:microsoft.com/office/officeart/2005/8/layout/orgChart1"/>
    <dgm:cxn modelId="{A3FA3D9E-F669-4B02-845E-3EDF9733F028}" type="presParOf" srcId="{D50C8ED7-EC7E-4D2D-A7C8-F0F0F7F2B79E}" destId="{709FFD46-831E-4625-89F7-6AC2308D325E}" srcOrd="0" destOrd="0" presId="urn:microsoft.com/office/officeart/2005/8/layout/orgChart1"/>
    <dgm:cxn modelId="{AFE57343-31BD-492C-8052-6822B1385DE5}" type="presParOf" srcId="{709FFD46-831E-4625-89F7-6AC2308D325E}" destId="{5E5D55E3-FCB9-4510-93A6-6289F2A7AE73}" srcOrd="0" destOrd="0" presId="urn:microsoft.com/office/officeart/2005/8/layout/orgChart1"/>
    <dgm:cxn modelId="{8EF5A473-ADF2-4A8A-9E3A-B0B54CD0299B}" type="presParOf" srcId="{709FFD46-831E-4625-89F7-6AC2308D325E}" destId="{3B0BF150-C465-4719-88B6-DE6C2F728CB9}" srcOrd="1" destOrd="0" presId="urn:microsoft.com/office/officeart/2005/8/layout/orgChart1"/>
    <dgm:cxn modelId="{BA5B405A-0765-443D-BF30-5D2902E204E4}" type="presParOf" srcId="{D50C8ED7-EC7E-4D2D-A7C8-F0F0F7F2B79E}" destId="{1C4BF15A-CE2E-4700-918C-B96B862D2636}" srcOrd="1" destOrd="0" presId="urn:microsoft.com/office/officeart/2005/8/layout/orgChart1"/>
    <dgm:cxn modelId="{7E833D3E-0354-4305-9B92-F5FB3D2D71D2}" type="presParOf" srcId="{D50C8ED7-EC7E-4D2D-A7C8-F0F0F7F2B79E}" destId="{438634DA-29C6-40CE-9AED-78DB63DAFCC4}" srcOrd="2" destOrd="0" presId="urn:microsoft.com/office/officeart/2005/8/layout/orgChart1"/>
    <dgm:cxn modelId="{75EADD7D-1E54-48E7-8819-5E3E6CC270DD}" type="presParOf" srcId="{2689E354-D757-47AB-AD85-0AA6B1A06E92}" destId="{B92FA717-7026-4540-8A1E-4B7A5019C8E8}" srcOrd="2" destOrd="0" presId="urn:microsoft.com/office/officeart/2005/8/layout/orgChart1"/>
    <dgm:cxn modelId="{2B732128-1775-463E-A06D-BBFE6F6BD542}" type="presParOf" srcId="{2689E354-D757-47AB-AD85-0AA6B1A06E92}" destId="{F07F529B-61A9-41FE-AC80-74F8BDAE9112}" srcOrd="3" destOrd="0" presId="urn:microsoft.com/office/officeart/2005/8/layout/orgChart1"/>
    <dgm:cxn modelId="{ED686595-649E-430F-86DA-20D43A71818D}" type="presParOf" srcId="{F07F529B-61A9-41FE-AC80-74F8BDAE9112}" destId="{21E118B8-FABD-4A90-9304-C37233DBC874}" srcOrd="0" destOrd="0" presId="urn:microsoft.com/office/officeart/2005/8/layout/orgChart1"/>
    <dgm:cxn modelId="{8551A51B-8ED3-4569-B207-BBFC2C7AFA26}" type="presParOf" srcId="{21E118B8-FABD-4A90-9304-C37233DBC874}" destId="{A8B5B21B-A2F1-4073-AD58-A6940AEC2EE8}" srcOrd="0" destOrd="0" presId="urn:microsoft.com/office/officeart/2005/8/layout/orgChart1"/>
    <dgm:cxn modelId="{990D0511-22DF-40B5-A53D-EE1E9FA89DC9}" type="presParOf" srcId="{21E118B8-FABD-4A90-9304-C37233DBC874}" destId="{B6C9A0C4-49AE-44F3-9379-282F6300C003}" srcOrd="1" destOrd="0" presId="urn:microsoft.com/office/officeart/2005/8/layout/orgChart1"/>
    <dgm:cxn modelId="{93B4D1AE-4A05-41F1-8FDE-6A23CC436303}" type="presParOf" srcId="{F07F529B-61A9-41FE-AC80-74F8BDAE9112}" destId="{55439B84-EA88-4A84-9E5D-AEEEF9D206C6}" srcOrd="1" destOrd="0" presId="urn:microsoft.com/office/officeart/2005/8/layout/orgChart1"/>
    <dgm:cxn modelId="{A9028A62-9A75-43AA-96E1-FACD2AF0031C}" type="presParOf" srcId="{F07F529B-61A9-41FE-AC80-74F8BDAE9112}" destId="{61FBBE53-E570-4478-8A8E-FF2224FB6BB3}" srcOrd="2" destOrd="0" presId="urn:microsoft.com/office/officeart/2005/8/layout/orgChart1"/>
    <dgm:cxn modelId="{E4462043-7015-4AA4-8C5F-416DF2001E1D}" type="presParOf" srcId="{2689E354-D757-47AB-AD85-0AA6B1A06E92}" destId="{84DB66E8-A197-4B67-B8CD-74E225D1E8D4}" srcOrd="4" destOrd="0" presId="urn:microsoft.com/office/officeart/2005/8/layout/orgChart1"/>
    <dgm:cxn modelId="{6574A0E1-4F38-4BE5-BE1E-5AFAFCB32F72}" type="presParOf" srcId="{2689E354-D757-47AB-AD85-0AA6B1A06E92}" destId="{2C1AC353-2143-4F2B-82DD-34E99E754A10}" srcOrd="5" destOrd="0" presId="urn:microsoft.com/office/officeart/2005/8/layout/orgChart1"/>
    <dgm:cxn modelId="{2FE12EC8-C3F7-425A-A1BB-A12931728216}" type="presParOf" srcId="{2C1AC353-2143-4F2B-82DD-34E99E754A10}" destId="{0292117E-4F2D-4C2F-82B3-5037CF12C1F7}" srcOrd="0" destOrd="0" presId="urn:microsoft.com/office/officeart/2005/8/layout/orgChart1"/>
    <dgm:cxn modelId="{E4B7182D-57D5-4634-92BD-0C07EF585619}" type="presParOf" srcId="{0292117E-4F2D-4C2F-82B3-5037CF12C1F7}" destId="{1FE3F227-6BCD-4190-B7D0-CBA692B49C0E}" srcOrd="0" destOrd="0" presId="urn:microsoft.com/office/officeart/2005/8/layout/orgChart1"/>
    <dgm:cxn modelId="{B8C0CC11-2A6E-4A96-B36E-ECB00787BD47}" type="presParOf" srcId="{0292117E-4F2D-4C2F-82B3-5037CF12C1F7}" destId="{98535036-4945-4E25-9D36-8EE5C0D4C133}" srcOrd="1" destOrd="0" presId="urn:microsoft.com/office/officeart/2005/8/layout/orgChart1"/>
    <dgm:cxn modelId="{0090A172-16FD-41EC-BC2B-10BA50F0678C}" type="presParOf" srcId="{2C1AC353-2143-4F2B-82DD-34E99E754A10}" destId="{A3A808C1-B005-458A-99C4-B84FA8EDFDAB}" srcOrd="1" destOrd="0" presId="urn:microsoft.com/office/officeart/2005/8/layout/orgChart1"/>
    <dgm:cxn modelId="{F9CC1BDA-7D2E-475A-BDB9-163186173100}" type="presParOf" srcId="{2C1AC353-2143-4F2B-82DD-34E99E754A10}" destId="{F5DC27D8-3A96-4F3D-B833-49B7E4B9FFDA}" srcOrd="2" destOrd="0" presId="urn:microsoft.com/office/officeart/2005/8/layout/orgChart1"/>
    <dgm:cxn modelId="{ACD66751-75F8-4181-813D-F329916BEE9B}" type="presParOf" srcId="{AC0077A3-A129-407F-B112-F9E0452CEC07}" destId="{39EAECA5-4703-43C4-AA7C-D92BFF7127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3" cy="498475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2"/>
            <a:ext cx="2951162" cy="498475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r">
              <a:defRPr sz="1200"/>
            </a:lvl1pPr>
          </a:lstStyle>
          <a:p>
            <a:fld id="{283F48DB-C2FD-40FB-B4EE-9F823193A93A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450"/>
            <a:ext cx="2951163" cy="498475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r">
              <a:defRPr sz="1200"/>
            </a:lvl1pPr>
          </a:lstStyle>
          <a:p>
            <a:fld id="{36BC53BA-D916-497E-87A8-13C8036B2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824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1163" cy="498475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2"/>
            <a:ext cx="2951162" cy="498475"/>
          </a:xfrm>
          <a:prstGeom prst="rect">
            <a:avLst/>
          </a:prstGeom>
        </p:spPr>
        <p:txBody>
          <a:bodyPr vert="horz" lIns="91424" tIns="45710" rIns="91424" bIns="45710" rtlCol="0"/>
          <a:lstStyle>
            <a:lvl1pPr algn="r">
              <a:defRPr sz="1200"/>
            </a:lvl1pPr>
          </a:lstStyle>
          <a:p>
            <a:fld id="{778B8151-B0A9-470D-BB60-6D50E162EF8B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0" rIns="91424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0" y="4784727"/>
            <a:ext cx="5446712" cy="3913188"/>
          </a:xfrm>
          <a:prstGeom prst="rect">
            <a:avLst/>
          </a:prstGeom>
        </p:spPr>
        <p:txBody>
          <a:bodyPr vert="horz" lIns="91424" tIns="45710" rIns="91424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450"/>
            <a:ext cx="2951163" cy="498475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24" tIns="45710" rIns="91424" bIns="45710" rtlCol="0" anchor="b"/>
          <a:lstStyle>
            <a:lvl1pPr algn="r">
              <a:defRPr sz="1200"/>
            </a:lvl1pPr>
          </a:lstStyle>
          <a:p>
            <a:fld id="{0BCEBDD3-25DE-4ACB-AB35-A9F82A7CF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678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NUL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92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8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55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4209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4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468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76239" indent="-24764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52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4"/>
            <a:ext cx="103632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57189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1288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5242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242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4267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4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417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219200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1560285"/>
            <a:ext cx="5082117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60285"/>
            <a:ext cx="5084232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67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8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462284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2" y="1803374"/>
            <a:ext cx="5082117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62284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03374"/>
            <a:ext cx="5084232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7840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2214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62203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 userDrawn="1"/>
        </p:nvSpPr>
        <p:spPr>
          <a:xfrm>
            <a:off x="0" y="4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ABBF177-B906-4130-81D0-CDC9F01E8134}"/>
              </a:ext>
            </a:extLst>
          </p:cNvPr>
          <p:cNvSpPr/>
          <p:nvPr userDrawn="1"/>
        </p:nvSpPr>
        <p:spPr>
          <a:xfrm>
            <a:off x="1" y="0"/>
            <a:ext cx="2819635" cy="774543"/>
          </a:xfrm>
          <a:prstGeom prst="rect">
            <a:avLst/>
          </a:prstGeom>
          <a:solidFill>
            <a:srgbClr val="FCFCFC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 dirty="0">
              <a:solidFill>
                <a:srgbClr val="485068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077BD4E-3393-4ACE-A641-CD63F6A5243F}"/>
              </a:ext>
            </a:extLst>
          </p:cNvPr>
          <p:cNvSpPr/>
          <p:nvPr userDrawn="1"/>
        </p:nvSpPr>
        <p:spPr>
          <a:xfrm>
            <a:off x="2819636" y="0"/>
            <a:ext cx="9372364" cy="774543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A0D0EA0D-3716-4587-84C0-4930ABAAB9C7}"/>
              </a:ext>
            </a:extLst>
          </p:cNvPr>
          <p:cNvSpPr txBox="1">
            <a:spLocks/>
          </p:cNvSpPr>
          <p:nvPr userDrawn="1"/>
        </p:nvSpPr>
        <p:spPr>
          <a:xfrm>
            <a:off x="11610029" y="167695"/>
            <a:ext cx="442883" cy="439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245CF44-F5A7-4881-A3C6-C17067F190D2}" type="slidenum">
              <a:rPr lang="en-US" sz="11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11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 userDrawn="1"/>
        </p:nvSpPr>
        <p:spPr>
          <a:xfrm>
            <a:off x="837572" y="1"/>
            <a:ext cx="1982064" cy="774542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ДАЙДЖЕСТ </a:t>
            </a:r>
          </a:p>
          <a:p>
            <a:pPr algn="l">
              <a:spcBef>
                <a:spcPts val="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СОЦИАЛЬНО-ЭКОНОМИЧЕСКИХ </a:t>
            </a:r>
            <a:r>
              <a:rPr lang="en-US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/>
            </a:r>
            <a:br>
              <a:rPr lang="en-US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</a:br>
            <a:r>
              <a:rPr lang="ru-RU" sz="11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И НАЛОГОВЫХ ПОКАЗАТЕЛЕЙ</a:t>
            </a:r>
          </a:p>
          <a:p>
            <a:pPr algn="l">
              <a:spcBef>
                <a:spcPts val="300"/>
              </a:spcBef>
              <a:buClr>
                <a:srgbClr val="CAD82A"/>
              </a:buClr>
              <a:tabLst>
                <a:tab pos="342900" algn="l"/>
              </a:tabLst>
            </a:pPr>
            <a:r>
              <a:rPr lang="ru-RU" sz="800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ПО СОСТОЯНИЮ НА </a:t>
            </a:r>
            <a:r>
              <a:rPr lang="ru-RU" sz="800" dirty="0" smtClean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14.03.2022</a:t>
            </a:r>
            <a:endParaRPr lang="ru-RU" sz="800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 userDrawn="1"/>
        </p:nvSpPr>
        <p:spPr>
          <a:xfrm>
            <a:off x="0" y="0"/>
            <a:ext cx="83332" cy="774543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pic>
        <p:nvPicPr>
          <p:cNvPr id="9" name="Рисунок 1">
            <a:extLst>
              <a:ext uri="{FF2B5EF4-FFF2-40B4-BE49-F238E27FC236}">
                <a16:creationId xmlns:a16="http://schemas.microsoft.com/office/drawing/2014/main" xmlns="" id="{AAE43CD4-D70C-4E2C-85CF-56D49337F3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3352" y="167695"/>
            <a:ext cx="379680" cy="43889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44532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 userDrawn="1"/>
        </p:nvSpPr>
        <p:spPr>
          <a:xfrm>
            <a:off x="0" y="4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prstClr val="white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480D62E5-8451-4208-9507-3E7AD0EF9C38}"/>
              </a:ext>
            </a:extLst>
          </p:cNvPr>
          <p:cNvGrpSpPr/>
          <p:nvPr userDrawn="1"/>
        </p:nvGrpSpPr>
        <p:grpSpPr>
          <a:xfrm>
            <a:off x="1487488" y="-2427"/>
            <a:ext cx="2161004" cy="6860427"/>
            <a:chOff x="-820264" y="-532023"/>
            <a:chExt cx="5361218" cy="792204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6D21352B-D194-4167-AC43-55EDB61FB584}"/>
                </a:ext>
              </a:extLst>
            </p:cNvPr>
            <p:cNvSpPr/>
            <p:nvPr/>
          </p:nvSpPr>
          <p:spPr>
            <a:xfrm flipH="1">
              <a:off x="-807564" y="-532023"/>
              <a:ext cx="5348518" cy="7922045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09921CD0-BD92-4763-A017-8E467E29CA1C}"/>
                </a:ext>
              </a:extLst>
            </p:cNvPr>
            <p:cNvSpPr/>
            <p:nvPr/>
          </p:nvSpPr>
          <p:spPr>
            <a:xfrm flipH="1">
              <a:off x="-807564" y="0"/>
              <a:ext cx="4675418" cy="6925072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255EE215-328A-4B19-91D8-1102247A49B2}"/>
                </a:ext>
              </a:extLst>
            </p:cNvPr>
            <p:cNvSpPr/>
            <p:nvPr/>
          </p:nvSpPr>
          <p:spPr>
            <a:xfrm flipH="1">
              <a:off x="-807564" y="447480"/>
              <a:ext cx="4025909" cy="5963040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B10562A-A89A-44D4-8730-BF90E4F5D9FA}"/>
                </a:ext>
              </a:extLst>
            </p:cNvPr>
            <p:cNvSpPr/>
            <p:nvPr/>
          </p:nvSpPr>
          <p:spPr>
            <a:xfrm flipH="1">
              <a:off x="-820263" y="959216"/>
              <a:ext cx="3334917" cy="4939568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E46C9DE9-F272-46F4-8FB3-9A1460DDCE56}"/>
                </a:ext>
              </a:extLst>
            </p:cNvPr>
            <p:cNvSpPr/>
            <p:nvPr/>
          </p:nvSpPr>
          <p:spPr>
            <a:xfrm flipH="1">
              <a:off x="-820264" y="1574800"/>
              <a:ext cx="2670759" cy="3708400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831A4862-7841-444C-B8FE-12132533B7D3}"/>
                </a:ext>
              </a:extLst>
            </p:cNvPr>
            <p:cNvSpPr/>
            <p:nvPr/>
          </p:nvSpPr>
          <p:spPr>
            <a:xfrm flipH="1">
              <a:off x="-817340" y="2105856"/>
              <a:ext cx="1905835" cy="2646288"/>
            </a:xfrm>
            <a:custGeom>
              <a:avLst/>
              <a:gdLst>
                <a:gd name="connsiteX0" fmla="*/ 0 w 2006600"/>
                <a:gd name="connsiteY0" fmla="*/ 1841500 h 3708400"/>
                <a:gd name="connsiteX1" fmla="*/ 2006600 w 2006600"/>
                <a:gd name="connsiteY1" fmla="*/ 0 h 3708400"/>
                <a:gd name="connsiteX2" fmla="*/ 2006600 w 2006600"/>
                <a:gd name="connsiteY2" fmla="*/ 3708400 h 3708400"/>
                <a:gd name="connsiteX3" fmla="*/ 0 w 2006600"/>
                <a:gd name="connsiteY3" fmla="*/ 1841500 h 37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600" h="3708400">
                  <a:moveTo>
                    <a:pt x="0" y="1841500"/>
                  </a:moveTo>
                  <a:lnTo>
                    <a:pt x="2006600" y="0"/>
                  </a:lnTo>
                  <a:lnTo>
                    <a:pt x="2006600" y="3708400"/>
                  </a:lnTo>
                  <a:lnTo>
                    <a:pt x="0" y="1841500"/>
                  </a:lnTo>
                  <a:close/>
                </a:path>
              </a:pathLst>
            </a:custGeom>
            <a:solidFill>
              <a:srgbClr val="002060">
                <a:alpha val="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ru-RU" sz="2400">
                <a:solidFill>
                  <a:prstClr val="white"/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EB76714-25AE-4F90-82FE-C6D55649B6A7}"/>
              </a:ext>
            </a:extLst>
          </p:cNvPr>
          <p:cNvSpPr/>
          <p:nvPr userDrawn="1"/>
        </p:nvSpPr>
        <p:spPr>
          <a:xfrm>
            <a:off x="1953948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614859-339D-4BB3-B9E4-6ED077413C82}"/>
              </a:ext>
            </a:extLst>
          </p:cNvPr>
          <p:cNvSpPr/>
          <p:nvPr userDrawn="1"/>
        </p:nvSpPr>
        <p:spPr>
          <a:xfrm>
            <a:off x="4513461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01B58B-127A-4CDA-81CA-6317764101C0}"/>
              </a:ext>
            </a:extLst>
          </p:cNvPr>
          <p:cNvSpPr/>
          <p:nvPr userDrawn="1"/>
        </p:nvSpPr>
        <p:spPr>
          <a:xfrm>
            <a:off x="7072973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57ABB3D-5F2D-4CF0-8252-5BCFC881B854}"/>
              </a:ext>
            </a:extLst>
          </p:cNvPr>
          <p:cNvSpPr/>
          <p:nvPr userDrawn="1"/>
        </p:nvSpPr>
        <p:spPr>
          <a:xfrm>
            <a:off x="9632486" y="0"/>
            <a:ext cx="2559513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368300" sx="102000" sy="102000" algn="ctr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noAutofit/>
          </a:bodyPr>
          <a:lstStyle/>
          <a:p>
            <a:pPr defTabSz="1219170">
              <a:spcAft>
                <a:spcPts val="600"/>
              </a:spcAft>
            </a:pPr>
            <a:endParaRPr lang="ru-RU" sz="1200" b="1" dirty="0">
              <a:solidFill>
                <a:srgbClr val="57565A">
                  <a:lumMod val="50000"/>
                </a:srgbClr>
              </a:solidFill>
              <a:latin typeface="Roboto Condensed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09BCE51-0B37-4543-B23A-1DF5A903BFBF}"/>
              </a:ext>
            </a:extLst>
          </p:cNvPr>
          <p:cNvSpPr/>
          <p:nvPr userDrawn="1"/>
        </p:nvSpPr>
        <p:spPr>
          <a:xfrm>
            <a:off x="1953947" y="0"/>
            <a:ext cx="2559513" cy="1144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5CA600-1400-4437-8008-DDB6600517A8}"/>
              </a:ext>
            </a:extLst>
          </p:cNvPr>
          <p:cNvSpPr/>
          <p:nvPr userDrawn="1"/>
        </p:nvSpPr>
        <p:spPr>
          <a:xfrm>
            <a:off x="4513460" y="0"/>
            <a:ext cx="2559513" cy="114420"/>
          </a:xfrm>
          <a:prstGeom prst="rect">
            <a:avLst/>
          </a:prstGeom>
          <a:solidFill>
            <a:srgbClr val="F1450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30F2A8-B2E2-461A-A7FE-66AC6B2C7DFA}"/>
              </a:ext>
            </a:extLst>
          </p:cNvPr>
          <p:cNvSpPr/>
          <p:nvPr userDrawn="1"/>
        </p:nvSpPr>
        <p:spPr>
          <a:xfrm>
            <a:off x="7072974" y="0"/>
            <a:ext cx="2559513" cy="11442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0136780-EA76-48E7-B2A0-5A002C02DF72}"/>
              </a:ext>
            </a:extLst>
          </p:cNvPr>
          <p:cNvSpPr/>
          <p:nvPr userDrawn="1"/>
        </p:nvSpPr>
        <p:spPr>
          <a:xfrm>
            <a:off x="9632487" y="0"/>
            <a:ext cx="2559513" cy="11442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4AC76C0-73B8-4046-8402-D29569F8535A}"/>
              </a:ext>
            </a:extLst>
          </p:cNvPr>
          <p:cNvSpPr txBox="1"/>
          <p:nvPr userDrawn="1"/>
        </p:nvSpPr>
        <p:spPr>
          <a:xfrm>
            <a:off x="2423592" y="415072"/>
            <a:ext cx="1884570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ЦЕЛЬ ПРОЕКТА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7791FAE-D2BE-49B1-9590-6ADA1931869D}"/>
              </a:ext>
            </a:extLst>
          </p:cNvPr>
          <p:cNvSpPr txBox="1"/>
          <p:nvPr userDrawn="1"/>
        </p:nvSpPr>
        <p:spPr>
          <a:xfrm>
            <a:off x="4702569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СУЩЕСТВУЮЩАЯ СИТУАЦИЯ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E2D0D05-F5EC-4D99-917E-208301583958}"/>
              </a:ext>
            </a:extLst>
          </p:cNvPr>
          <p:cNvSpPr txBox="1"/>
          <p:nvPr userDrawn="1"/>
        </p:nvSpPr>
        <p:spPr>
          <a:xfrm>
            <a:off x="7262081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ПЛАН РЕАЛИЗАЦИИ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1F445B3-4A8A-4F96-BB0E-A1541283F662}"/>
              </a:ext>
            </a:extLst>
          </p:cNvPr>
          <p:cNvSpPr txBox="1"/>
          <p:nvPr userDrawn="1"/>
        </p:nvSpPr>
        <p:spPr>
          <a:xfrm>
            <a:off x="9821594" y="415072"/>
            <a:ext cx="21558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 defTabSz="1219170"/>
            <a:r>
              <a:rPr lang="en-US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KPI </a:t>
            </a:r>
            <a:r>
              <a:rPr lang="ru-RU" sz="11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ПРОЕКТА</a:t>
            </a:r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xmlns="" id="{77A8745F-41B0-46BB-BE44-D48E6AB61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4109833" y="160254"/>
            <a:ext cx="214997" cy="214997"/>
          </a:xfrm>
          <a:prstGeom prst="rect">
            <a:avLst/>
          </a:prstGeom>
        </p:spPr>
      </p:pic>
      <p:pic>
        <p:nvPicPr>
          <p:cNvPr id="17" name="Graphic 16" descr="Gantt Chart with solid fill">
            <a:extLst>
              <a:ext uri="{FF2B5EF4-FFF2-40B4-BE49-F238E27FC236}">
                <a16:creationId xmlns:a16="http://schemas.microsoft.com/office/drawing/2014/main" xmlns="" id="{D976933B-82FB-4213-9484-2BADEA6395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6668868" y="160254"/>
            <a:ext cx="214997" cy="214997"/>
          </a:xfrm>
          <a:prstGeom prst="rect">
            <a:avLst/>
          </a:prstGeom>
        </p:spPr>
      </p:pic>
      <p:pic>
        <p:nvPicPr>
          <p:cNvPr id="18" name="Graphic 17" descr="Badge Tick1 with solid fill">
            <a:extLst>
              <a:ext uri="{FF2B5EF4-FFF2-40B4-BE49-F238E27FC236}">
                <a16:creationId xmlns:a16="http://schemas.microsoft.com/office/drawing/2014/main" xmlns="" id="{3702024C-D654-4B27-BF8B-CD497DF4DC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9202968" y="160254"/>
            <a:ext cx="214997" cy="214997"/>
          </a:xfrm>
          <a:prstGeom prst="rect">
            <a:avLst/>
          </a:prstGeom>
        </p:spPr>
      </p:pic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xmlns="" id="{667A728E-50B8-4EC6-9F11-9F87342B8E5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11762480" y="160254"/>
            <a:ext cx="214997" cy="214997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78BA5FC-5599-4AF9-83ED-20988D677D5E}"/>
              </a:ext>
            </a:extLst>
          </p:cNvPr>
          <p:cNvSpPr/>
          <p:nvPr userDrawn="1"/>
        </p:nvSpPr>
        <p:spPr>
          <a:xfrm>
            <a:off x="4313436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4A39D9F2-5472-4BC8-B2AC-1577E24B842B}"/>
              </a:ext>
            </a:extLst>
          </p:cNvPr>
          <p:cNvSpPr/>
          <p:nvPr userDrawn="1"/>
        </p:nvSpPr>
        <p:spPr>
          <a:xfrm>
            <a:off x="6872949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04BC910D-8563-4DC0-AA04-19234E296678}"/>
              </a:ext>
            </a:extLst>
          </p:cNvPr>
          <p:cNvSpPr/>
          <p:nvPr userDrawn="1"/>
        </p:nvSpPr>
        <p:spPr>
          <a:xfrm>
            <a:off x="9432461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931CA9F-AF69-4773-AE48-483E901E0F31}"/>
              </a:ext>
            </a:extLst>
          </p:cNvPr>
          <p:cNvSpPr/>
          <p:nvPr userDrawn="1"/>
        </p:nvSpPr>
        <p:spPr>
          <a:xfrm>
            <a:off x="11991974" y="266700"/>
            <a:ext cx="190500" cy="6591300"/>
          </a:xfrm>
          <a:custGeom>
            <a:avLst/>
            <a:gdLst>
              <a:gd name="connsiteX0" fmla="*/ 0 w 190500"/>
              <a:gd name="connsiteY0" fmla="*/ 0 h 6591300"/>
              <a:gd name="connsiteX1" fmla="*/ 190500 w 190500"/>
              <a:gd name="connsiteY1" fmla="*/ 0 h 6591300"/>
              <a:gd name="connsiteX2" fmla="*/ 190500 w 190500"/>
              <a:gd name="connsiteY2" fmla="*/ 6591300 h 659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6591300">
                <a:moveTo>
                  <a:pt x="0" y="0"/>
                </a:moveTo>
                <a:lnTo>
                  <a:pt x="190500" y="0"/>
                </a:lnTo>
                <a:lnTo>
                  <a:pt x="190500" y="6591300"/>
                </a:lnTo>
              </a:path>
            </a:pathLst>
          </a:cu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3" name="Номер слайда 5">
            <a:extLst>
              <a:ext uri="{FF2B5EF4-FFF2-40B4-BE49-F238E27FC236}">
                <a16:creationId xmlns:a16="http://schemas.microsoft.com/office/drawing/2014/main" xmlns="" id="{BE0951C9-484F-4E9A-8471-00D15E074EEA}"/>
              </a:ext>
            </a:extLst>
          </p:cNvPr>
          <p:cNvSpPr txBox="1">
            <a:spLocks/>
          </p:cNvSpPr>
          <p:nvPr userDrawn="1"/>
        </p:nvSpPr>
        <p:spPr>
          <a:xfrm>
            <a:off x="11929138" y="6597352"/>
            <a:ext cx="262863" cy="26064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245CF44-F5A7-4881-A3C6-C17067F190D2}" type="slidenum">
              <a:rPr lang="en-US" sz="900" b="1" smtClean="0">
                <a:solidFill>
                  <a:srgbClr val="57565A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pPr algn="ctr"/>
              <a:t>‹#›</a:t>
            </a:fld>
            <a:endParaRPr lang="en-US" sz="900" b="1" dirty="0">
              <a:solidFill>
                <a:srgbClr val="57565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31" name="Graphic 30" descr="Badge Tick1 with solid fill">
            <a:extLst>
              <a:ext uri="{FF2B5EF4-FFF2-40B4-BE49-F238E27FC236}">
                <a16:creationId xmlns:a16="http://schemas.microsoft.com/office/drawing/2014/main" xmlns="" id="{DC6B931E-A0C8-41C2-A8C9-64A1B05898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8988655" y="160254"/>
            <a:ext cx="214997" cy="214997"/>
          </a:xfrm>
          <a:prstGeom prst="rect">
            <a:avLst/>
          </a:prstGeom>
        </p:spPr>
      </p:pic>
      <p:pic>
        <p:nvPicPr>
          <p:cNvPr id="32" name="Graphic 31" descr="Badge Tick1 with solid fill">
            <a:extLst>
              <a:ext uri="{FF2B5EF4-FFF2-40B4-BE49-F238E27FC236}">
                <a16:creationId xmlns:a16="http://schemas.microsoft.com/office/drawing/2014/main" xmlns="" id="{2D01B2CF-9438-41A8-A159-8FC50DAA2ED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>
          <a:xfrm>
            <a:off x="8774343" y="160254"/>
            <a:ext cx="214997" cy="2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61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9016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8032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7048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9016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8032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7048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0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639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5276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2915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50552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639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5276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2915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50552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37639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75276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12915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5055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18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8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4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7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8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4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7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8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4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7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8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4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7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41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376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9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058849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194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5692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09306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0312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3"/>
            <a:ext cx="5085589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2" y="4980569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30330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5221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4"/>
            <a:ext cx="2438400" cy="147616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562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0042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67643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512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147218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1954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795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11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087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4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11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11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6"/>
            <a:ext cx="2438400" cy="147616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487863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350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37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7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8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7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8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329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7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8" y="1397000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9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7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8" y="3060985"/>
            <a:ext cx="5085589" cy="1472184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70597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61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61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61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61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524770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61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61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61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61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66789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62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62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62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635986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62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62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62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503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4204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8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8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459613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6999"/>
            <a:ext cx="5085589" cy="426610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8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8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006952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1960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719332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436252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0292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5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5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9183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2" y="1397000"/>
            <a:ext cx="5085589" cy="264406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5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5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03895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1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3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1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3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1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3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438119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1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5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3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1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5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3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1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5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3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937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479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3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51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967718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153548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15354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8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7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7" y="4667305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3" y="4667304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51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7867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957390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8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7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7" y="1639790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3" y="1639789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51" y="1639792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8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7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7" y="3886577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3" y="3886576"/>
            <a:ext cx="914400" cy="914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51" y="3886579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57349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70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70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76042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70" y="1639792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5" cy="1534154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70" y="3886579"/>
            <a:ext cx="355867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22825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9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8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1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5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59561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6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9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8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1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5" y="3256996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78634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5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8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7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9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9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2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292734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3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5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5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8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7" y="1639790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9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90" y="1639789"/>
            <a:ext cx="1399260" cy="1399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2" y="3256996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4129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087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" y="2117"/>
            <a:ext cx="12189883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01520" y="5126570"/>
            <a:ext cx="1231900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345" tIns="59169" rIns="118345" bIns="59169"/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2667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114" y="1606884"/>
            <a:ext cx="9760919" cy="4829253"/>
          </a:xfrm>
        </p:spPr>
        <p:txBody>
          <a:bodyPr/>
          <a:lstStyle>
            <a:lvl1pPr marL="470452" indent="0">
              <a:buFontTx/>
              <a:buNone/>
              <a:defRPr b="1">
                <a:latin typeface="+mj-lt"/>
              </a:defRPr>
            </a:lvl1pPr>
            <a:lvl2pPr marL="466391" indent="4164">
              <a:defRPr>
                <a:latin typeface="+mj-lt"/>
              </a:defRPr>
            </a:lvl2pPr>
            <a:lvl3pPr marL="813610" indent="-336944">
              <a:tabLst/>
              <a:defRPr>
                <a:latin typeface="+mj-lt"/>
              </a:defRPr>
            </a:lvl3pPr>
            <a:lvl4pPr marL="0" indent="466391">
              <a:lnSpc>
                <a:spcPts val="2359"/>
              </a:lnSpc>
              <a:spcBef>
                <a:spcPts val="527"/>
              </a:spcBef>
              <a:defRPr>
                <a:latin typeface="+mj-lt"/>
              </a:defRPr>
            </a:lvl4pPr>
            <a:lvl5pPr>
              <a:lnSpc>
                <a:spcPts val="2359"/>
              </a:lnSpc>
              <a:spcBef>
                <a:spcPts val="52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8" y="501141"/>
            <a:ext cx="9782923" cy="1105803"/>
          </a:xfrm>
        </p:spPr>
        <p:txBody>
          <a:bodyPr/>
          <a:lstStyle>
            <a:lvl1pPr marL="0" marR="0" indent="0" defTabSz="13499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7066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>
          <a:xfrm>
            <a:off x="11099803" y="6040977"/>
            <a:ext cx="825500" cy="632884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7F9983-D947-445B-ACC6-8D22DE5D5A2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6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3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0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77E5FB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6BD2-2B24-4665-BAC7-8BBC7DA39294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7034-ACAE-4052-822F-2DAE45718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9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70C0"/>
            </a:gs>
            <a:gs pos="100000">
              <a:srgbClr val="77E5FB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4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90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</p:sldLayoutIdLs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_________Microsoft_Word1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2BCA04B-250D-49DB-87AD-4A8CAA41BF23}"/>
              </a:ext>
            </a:extLst>
          </p:cNvPr>
          <p:cNvSpPr/>
          <p:nvPr/>
        </p:nvSpPr>
        <p:spPr>
          <a:xfrm>
            <a:off x="0" y="49995"/>
            <a:ext cx="121920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4709614F-D4C7-4242-A0C5-81E42B09F973}"/>
              </a:ext>
            </a:extLst>
          </p:cNvPr>
          <p:cNvCxnSpPr>
            <a:cxnSpLocks/>
          </p:cNvCxnSpPr>
          <p:nvPr/>
        </p:nvCxnSpPr>
        <p:spPr>
          <a:xfrm>
            <a:off x="767408" y="0"/>
            <a:ext cx="0" cy="6858000"/>
          </a:xfrm>
          <a:prstGeom prst="line">
            <a:avLst/>
          </a:prstGeom>
          <a:ln w="6350">
            <a:solidFill>
              <a:schemeClr val="bg1">
                <a:alpha val="4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702F635-2F42-4F08-BACF-6BB15212CAD9}"/>
              </a:ext>
            </a:extLst>
          </p:cNvPr>
          <p:cNvSpPr txBox="1"/>
          <p:nvPr/>
        </p:nvSpPr>
        <p:spPr>
          <a:xfrm>
            <a:off x="0" y="6263829"/>
            <a:ext cx="767407" cy="3168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2300"/>
              </a:lnSpc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  <a:ea typeface="Roboto" panose="02000000000000000000" pitchFamily="2" charset="0"/>
              </a:rPr>
              <a:t>2024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330987" y="3172520"/>
            <a:ext cx="7429310" cy="5129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МЕРЫ ПОДДЕРЖКИ </a:t>
            </a:r>
            <a:endParaRPr lang="ru-RU" sz="3600" b="1" dirty="0">
              <a:solidFill>
                <a:schemeClr val="bg1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39BB058-2140-415D-B1FA-EDCE1D131AF9}"/>
              </a:ext>
            </a:extLst>
          </p:cNvPr>
          <p:cNvSpPr txBox="1"/>
          <p:nvPr/>
        </p:nvSpPr>
        <p:spPr>
          <a:xfrm>
            <a:off x="0" y="5894374"/>
            <a:ext cx="767405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УЛАН-УДЭ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="" xmlns:a16="http://schemas.microsoft.com/office/drawing/2014/main" id="{00DAC90B-A940-4AC7-8EA9-AD2C35F23A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66407" b="-6027"/>
          <a:stretch/>
        </p:blipFill>
        <p:spPr>
          <a:xfrm>
            <a:off x="1330985" y="476671"/>
            <a:ext cx="1000323" cy="1014377"/>
          </a:xfrm>
          <a:prstGeom prst="rect">
            <a:avLst/>
          </a:prstGeom>
        </p:spPr>
      </p:pic>
      <p:sp>
        <p:nvSpPr>
          <p:cNvPr id="19" name="Прямоугольник 6">
            <a:extLst>
              <a:ext uri="{FF2B5EF4-FFF2-40B4-BE49-F238E27FC236}">
                <a16:creationId xmlns="" xmlns:a16="http://schemas.microsoft.com/office/drawing/2014/main" id="{A7533F4F-F9C1-4F0A-B7E1-8C7F6C143E94}"/>
              </a:ext>
            </a:extLst>
          </p:cNvPr>
          <p:cNvSpPr/>
          <p:nvPr/>
        </p:nvSpPr>
        <p:spPr>
          <a:xfrm>
            <a:off x="1330987" y="5877272"/>
            <a:ext cx="48605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2426835" y="539820"/>
            <a:ext cx="2306595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УПРАВЛЕНИЕ ФЕДЕРАЛЬНОЙ НАЛОГОВОЙ СЛУЖБЫ ПО РЕСПУБЛИКЕ БУРЯТИЯ</a:t>
            </a:r>
            <a:endParaRPr lang="ru-RU" sz="1200" b="1" dirty="0">
              <a:solidFill>
                <a:schemeClr val="bg1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78940" y="678512"/>
            <a:ext cx="5005714" cy="5871137"/>
            <a:chOff x="7008281" y="986863"/>
            <a:chExt cx="5005714" cy="5871137"/>
          </a:xfrm>
        </p:grpSpPr>
        <p:grpSp>
          <p:nvGrpSpPr>
            <p:cNvPr id="11" name="Group 100">
              <a:extLst>
                <a:ext uri="{FF2B5EF4-FFF2-40B4-BE49-F238E27FC236}">
                  <a16:creationId xmlns="" xmlns:a16="http://schemas.microsoft.com/office/drawing/2014/main" id="{5F06642B-6025-4915-A398-B354C7B885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008281" y="986863"/>
              <a:ext cx="5005714" cy="5871137"/>
              <a:chOff x="4131441" y="1001713"/>
              <a:chExt cx="4411050" cy="5173663"/>
            </a:xfrm>
          </p:grpSpPr>
          <p:sp>
            <p:nvSpPr>
              <p:cNvPr id="12" name="Freeform 41">
                <a:extLst>
                  <a:ext uri="{FF2B5EF4-FFF2-40B4-BE49-F238E27FC236}">
                    <a16:creationId xmlns="" xmlns:a16="http://schemas.microsoft.com/office/drawing/2014/main" id="{6A84507D-67FC-4227-94DC-59121BBCEF9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1229038" flipH="1">
                <a:off x="7444525" y="2594021"/>
                <a:ext cx="1097966" cy="1844583"/>
              </a:xfrm>
              <a:custGeom>
                <a:avLst/>
                <a:gdLst>
                  <a:gd name="T0" fmla="*/ 586 w 716"/>
                  <a:gd name="T1" fmla="*/ 1200 h 1205"/>
                  <a:gd name="T2" fmla="*/ 288 w 716"/>
                  <a:gd name="T3" fmla="*/ 995 h 1205"/>
                  <a:gd name="T4" fmla="*/ 86 w 716"/>
                  <a:gd name="T5" fmla="*/ 669 h 1205"/>
                  <a:gd name="T6" fmla="*/ 150 w 716"/>
                  <a:gd name="T7" fmla="*/ 18 h 1205"/>
                  <a:gd name="T8" fmla="*/ 161 w 716"/>
                  <a:gd name="T9" fmla="*/ 0 h 1205"/>
                  <a:gd name="T10" fmla="*/ 170 w 716"/>
                  <a:gd name="T11" fmla="*/ 19 h 1205"/>
                  <a:gd name="T12" fmla="*/ 182 w 716"/>
                  <a:gd name="T13" fmla="*/ 43 h 1205"/>
                  <a:gd name="T14" fmla="*/ 216 w 716"/>
                  <a:gd name="T15" fmla="*/ 107 h 1205"/>
                  <a:gd name="T16" fmla="*/ 218 w 716"/>
                  <a:gd name="T17" fmla="*/ 108 h 1205"/>
                  <a:gd name="T18" fmla="*/ 219 w 716"/>
                  <a:gd name="T19" fmla="*/ 109 h 1205"/>
                  <a:gd name="T20" fmla="*/ 265 w 716"/>
                  <a:gd name="T21" fmla="*/ 137 h 1205"/>
                  <a:gd name="T22" fmla="*/ 265 w 716"/>
                  <a:gd name="T23" fmla="*/ 137 h 1205"/>
                  <a:gd name="T24" fmla="*/ 352 w 716"/>
                  <a:gd name="T25" fmla="*/ 118 h 1205"/>
                  <a:gd name="T26" fmla="*/ 372 w 716"/>
                  <a:gd name="T27" fmla="*/ 113 h 1205"/>
                  <a:gd name="T28" fmla="*/ 390 w 716"/>
                  <a:gd name="T29" fmla="*/ 110 h 1205"/>
                  <a:gd name="T30" fmla="*/ 384 w 716"/>
                  <a:gd name="T31" fmla="*/ 128 h 1205"/>
                  <a:gd name="T32" fmla="*/ 435 w 716"/>
                  <a:gd name="T33" fmla="*/ 579 h 1205"/>
                  <a:gd name="T34" fmla="*/ 704 w 716"/>
                  <a:gd name="T35" fmla="*/ 797 h 1205"/>
                  <a:gd name="T36" fmla="*/ 716 w 716"/>
                  <a:gd name="T37" fmla="*/ 800 h 1205"/>
                  <a:gd name="T38" fmla="*/ 713 w 716"/>
                  <a:gd name="T39" fmla="*/ 811 h 1205"/>
                  <a:gd name="T40" fmla="*/ 689 w 716"/>
                  <a:gd name="T41" fmla="*/ 889 h 1205"/>
                  <a:gd name="T42" fmla="*/ 656 w 716"/>
                  <a:gd name="T43" fmla="*/ 997 h 1205"/>
                  <a:gd name="T44" fmla="*/ 636 w 716"/>
                  <a:gd name="T45" fmla="*/ 1059 h 1205"/>
                  <a:gd name="T46" fmla="*/ 623 w 716"/>
                  <a:gd name="T47" fmla="*/ 1096 h 1205"/>
                  <a:gd name="T48" fmla="*/ 612 w 716"/>
                  <a:gd name="T49" fmla="*/ 1145 h 1205"/>
                  <a:gd name="T50" fmla="*/ 601 w 716"/>
                  <a:gd name="T51" fmla="*/ 1191 h 1205"/>
                  <a:gd name="T52" fmla="*/ 599 w 716"/>
                  <a:gd name="T53" fmla="*/ 1205 h 1205"/>
                  <a:gd name="T54" fmla="*/ 586 w 716"/>
                  <a:gd name="T55" fmla="*/ 1200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16" h="1205">
                    <a:moveTo>
                      <a:pt x="586" y="1200"/>
                    </a:moveTo>
                    <a:cubicBezTo>
                      <a:pt x="479" y="1157"/>
                      <a:pt x="375" y="1087"/>
                      <a:pt x="288" y="995"/>
                    </a:cubicBezTo>
                    <a:cubicBezTo>
                      <a:pt x="197" y="901"/>
                      <a:pt x="127" y="788"/>
                      <a:pt x="86" y="669"/>
                    </a:cubicBezTo>
                    <a:cubicBezTo>
                      <a:pt x="32" y="516"/>
                      <a:pt x="0" y="279"/>
                      <a:pt x="150" y="18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70" y="19"/>
                      <a:pt x="170" y="19"/>
                      <a:pt x="170" y="19"/>
                    </a:cubicBezTo>
                    <a:cubicBezTo>
                      <a:pt x="174" y="25"/>
                      <a:pt x="178" y="34"/>
                      <a:pt x="182" y="43"/>
                    </a:cubicBezTo>
                    <a:cubicBezTo>
                      <a:pt x="192" y="63"/>
                      <a:pt x="209" y="101"/>
                      <a:pt x="216" y="107"/>
                    </a:cubicBezTo>
                    <a:cubicBezTo>
                      <a:pt x="218" y="108"/>
                      <a:pt x="218" y="108"/>
                      <a:pt x="218" y="108"/>
                    </a:cubicBezTo>
                    <a:cubicBezTo>
                      <a:pt x="219" y="109"/>
                      <a:pt x="219" y="109"/>
                      <a:pt x="219" y="109"/>
                    </a:cubicBezTo>
                    <a:cubicBezTo>
                      <a:pt x="225" y="113"/>
                      <a:pt x="258" y="134"/>
                      <a:pt x="265" y="137"/>
                    </a:cubicBezTo>
                    <a:cubicBezTo>
                      <a:pt x="265" y="137"/>
                      <a:pt x="265" y="137"/>
                      <a:pt x="265" y="137"/>
                    </a:cubicBezTo>
                    <a:cubicBezTo>
                      <a:pt x="280" y="137"/>
                      <a:pt x="328" y="124"/>
                      <a:pt x="352" y="118"/>
                    </a:cubicBezTo>
                    <a:cubicBezTo>
                      <a:pt x="363" y="115"/>
                      <a:pt x="369" y="114"/>
                      <a:pt x="372" y="113"/>
                    </a:cubicBezTo>
                    <a:cubicBezTo>
                      <a:pt x="390" y="110"/>
                      <a:pt x="390" y="110"/>
                      <a:pt x="390" y="110"/>
                    </a:cubicBezTo>
                    <a:cubicBezTo>
                      <a:pt x="384" y="128"/>
                      <a:pt x="384" y="128"/>
                      <a:pt x="384" y="128"/>
                    </a:cubicBezTo>
                    <a:cubicBezTo>
                      <a:pt x="340" y="265"/>
                      <a:pt x="360" y="442"/>
                      <a:pt x="435" y="579"/>
                    </a:cubicBezTo>
                    <a:cubicBezTo>
                      <a:pt x="479" y="659"/>
                      <a:pt x="562" y="761"/>
                      <a:pt x="704" y="797"/>
                    </a:cubicBezTo>
                    <a:cubicBezTo>
                      <a:pt x="716" y="800"/>
                      <a:pt x="716" y="800"/>
                      <a:pt x="716" y="800"/>
                    </a:cubicBezTo>
                    <a:cubicBezTo>
                      <a:pt x="713" y="811"/>
                      <a:pt x="713" y="811"/>
                      <a:pt x="713" y="811"/>
                    </a:cubicBezTo>
                    <a:cubicBezTo>
                      <a:pt x="709" y="825"/>
                      <a:pt x="699" y="856"/>
                      <a:pt x="689" y="889"/>
                    </a:cubicBezTo>
                    <a:cubicBezTo>
                      <a:pt x="675" y="932"/>
                      <a:pt x="658" y="987"/>
                      <a:pt x="656" y="997"/>
                    </a:cubicBezTo>
                    <a:cubicBezTo>
                      <a:pt x="651" y="1022"/>
                      <a:pt x="643" y="1042"/>
                      <a:pt x="636" y="1059"/>
                    </a:cubicBezTo>
                    <a:cubicBezTo>
                      <a:pt x="630" y="1072"/>
                      <a:pt x="626" y="1084"/>
                      <a:pt x="623" y="1096"/>
                    </a:cubicBezTo>
                    <a:cubicBezTo>
                      <a:pt x="620" y="1111"/>
                      <a:pt x="616" y="1129"/>
                      <a:pt x="612" y="1145"/>
                    </a:cubicBezTo>
                    <a:cubicBezTo>
                      <a:pt x="608" y="1163"/>
                      <a:pt x="603" y="1179"/>
                      <a:pt x="601" y="1191"/>
                    </a:cubicBezTo>
                    <a:cubicBezTo>
                      <a:pt x="599" y="1205"/>
                      <a:pt x="599" y="1205"/>
                      <a:pt x="599" y="1205"/>
                    </a:cubicBezTo>
                    <a:lnTo>
                      <a:pt x="586" y="1200"/>
                    </a:lnTo>
                    <a:close/>
                  </a:path>
                </a:pathLst>
              </a:custGeom>
              <a:gradFill flip="none" rotWithShape="1">
                <a:gsLst>
                  <a:gs pos="10000">
                    <a:schemeClr val="bg1">
                      <a:alpha val="59000"/>
                    </a:schemeClr>
                  </a:gs>
                  <a:gs pos="87000">
                    <a:srgbClr val="92CAD2">
                      <a:alpha val="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41">
                <a:extLst>
                  <a:ext uri="{FF2B5EF4-FFF2-40B4-BE49-F238E27FC236}">
                    <a16:creationId xmlns="" xmlns:a16="http://schemas.microsoft.com/office/drawing/2014/main" id="{5628FDF6-7ACD-42B9-99C9-7D3EF49A38D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131441" y="2902043"/>
                <a:ext cx="1097966" cy="1844583"/>
              </a:xfrm>
              <a:custGeom>
                <a:avLst/>
                <a:gdLst>
                  <a:gd name="T0" fmla="*/ 586 w 716"/>
                  <a:gd name="T1" fmla="*/ 1200 h 1205"/>
                  <a:gd name="T2" fmla="*/ 288 w 716"/>
                  <a:gd name="T3" fmla="*/ 995 h 1205"/>
                  <a:gd name="T4" fmla="*/ 86 w 716"/>
                  <a:gd name="T5" fmla="*/ 669 h 1205"/>
                  <a:gd name="T6" fmla="*/ 150 w 716"/>
                  <a:gd name="T7" fmla="*/ 18 h 1205"/>
                  <a:gd name="T8" fmla="*/ 161 w 716"/>
                  <a:gd name="T9" fmla="*/ 0 h 1205"/>
                  <a:gd name="T10" fmla="*/ 170 w 716"/>
                  <a:gd name="T11" fmla="*/ 19 h 1205"/>
                  <a:gd name="T12" fmla="*/ 182 w 716"/>
                  <a:gd name="T13" fmla="*/ 43 h 1205"/>
                  <a:gd name="T14" fmla="*/ 216 w 716"/>
                  <a:gd name="T15" fmla="*/ 107 h 1205"/>
                  <a:gd name="T16" fmla="*/ 218 w 716"/>
                  <a:gd name="T17" fmla="*/ 108 h 1205"/>
                  <a:gd name="T18" fmla="*/ 219 w 716"/>
                  <a:gd name="T19" fmla="*/ 109 h 1205"/>
                  <a:gd name="T20" fmla="*/ 265 w 716"/>
                  <a:gd name="T21" fmla="*/ 137 h 1205"/>
                  <a:gd name="T22" fmla="*/ 265 w 716"/>
                  <a:gd name="T23" fmla="*/ 137 h 1205"/>
                  <a:gd name="T24" fmla="*/ 352 w 716"/>
                  <a:gd name="T25" fmla="*/ 118 h 1205"/>
                  <a:gd name="T26" fmla="*/ 372 w 716"/>
                  <a:gd name="T27" fmla="*/ 113 h 1205"/>
                  <a:gd name="T28" fmla="*/ 390 w 716"/>
                  <a:gd name="T29" fmla="*/ 110 h 1205"/>
                  <a:gd name="T30" fmla="*/ 384 w 716"/>
                  <a:gd name="T31" fmla="*/ 128 h 1205"/>
                  <a:gd name="T32" fmla="*/ 435 w 716"/>
                  <a:gd name="T33" fmla="*/ 579 h 1205"/>
                  <a:gd name="T34" fmla="*/ 704 w 716"/>
                  <a:gd name="T35" fmla="*/ 797 h 1205"/>
                  <a:gd name="T36" fmla="*/ 716 w 716"/>
                  <a:gd name="T37" fmla="*/ 800 h 1205"/>
                  <a:gd name="T38" fmla="*/ 713 w 716"/>
                  <a:gd name="T39" fmla="*/ 811 h 1205"/>
                  <a:gd name="T40" fmla="*/ 689 w 716"/>
                  <a:gd name="T41" fmla="*/ 889 h 1205"/>
                  <a:gd name="T42" fmla="*/ 656 w 716"/>
                  <a:gd name="T43" fmla="*/ 997 h 1205"/>
                  <a:gd name="T44" fmla="*/ 636 w 716"/>
                  <a:gd name="T45" fmla="*/ 1059 h 1205"/>
                  <a:gd name="T46" fmla="*/ 623 w 716"/>
                  <a:gd name="T47" fmla="*/ 1096 h 1205"/>
                  <a:gd name="T48" fmla="*/ 612 w 716"/>
                  <a:gd name="T49" fmla="*/ 1145 h 1205"/>
                  <a:gd name="T50" fmla="*/ 601 w 716"/>
                  <a:gd name="T51" fmla="*/ 1191 h 1205"/>
                  <a:gd name="T52" fmla="*/ 599 w 716"/>
                  <a:gd name="T53" fmla="*/ 1205 h 1205"/>
                  <a:gd name="T54" fmla="*/ 586 w 716"/>
                  <a:gd name="T55" fmla="*/ 1200 h 1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16" h="1205">
                    <a:moveTo>
                      <a:pt x="586" y="1200"/>
                    </a:moveTo>
                    <a:cubicBezTo>
                      <a:pt x="479" y="1157"/>
                      <a:pt x="375" y="1087"/>
                      <a:pt x="288" y="995"/>
                    </a:cubicBezTo>
                    <a:cubicBezTo>
                      <a:pt x="197" y="901"/>
                      <a:pt x="127" y="788"/>
                      <a:pt x="86" y="669"/>
                    </a:cubicBezTo>
                    <a:cubicBezTo>
                      <a:pt x="32" y="516"/>
                      <a:pt x="0" y="279"/>
                      <a:pt x="150" y="18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70" y="19"/>
                      <a:pt x="170" y="19"/>
                      <a:pt x="170" y="19"/>
                    </a:cubicBezTo>
                    <a:cubicBezTo>
                      <a:pt x="174" y="25"/>
                      <a:pt x="178" y="34"/>
                      <a:pt x="182" y="43"/>
                    </a:cubicBezTo>
                    <a:cubicBezTo>
                      <a:pt x="192" y="63"/>
                      <a:pt x="209" y="101"/>
                      <a:pt x="216" y="107"/>
                    </a:cubicBezTo>
                    <a:cubicBezTo>
                      <a:pt x="218" y="108"/>
                      <a:pt x="218" y="108"/>
                      <a:pt x="218" y="108"/>
                    </a:cubicBezTo>
                    <a:cubicBezTo>
                      <a:pt x="219" y="109"/>
                      <a:pt x="219" y="109"/>
                      <a:pt x="219" y="109"/>
                    </a:cubicBezTo>
                    <a:cubicBezTo>
                      <a:pt x="225" y="113"/>
                      <a:pt x="258" y="134"/>
                      <a:pt x="265" y="137"/>
                    </a:cubicBezTo>
                    <a:cubicBezTo>
                      <a:pt x="265" y="137"/>
                      <a:pt x="265" y="137"/>
                      <a:pt x="265" y="137"/>
                    </a:cubicBezTo>
                    <a:cubicBezTo>
                      <a:pt x="280" y="137"/>
                      <a:pt x="328" y="124"/>
                      <a:pt x="352" y="118"/>
                    </a:cubicBezTo>
                    <a:cubicBezTo>
                      <a:pt x="363" y="115"/>
                      <a:pt x="369" y="114"/>
                      <a:pt x="372" y="113"/>
                    </a:cubicBezTo>
                    <a:cubicBezTo>
                      <a:pt x="390" y="110"/>
                      <a:pt x="390" y="110"/>
                      <a:pt x="390" y="110"/>
                    </a:cubicBezTo>
                    <a:cubicBezTo>
                      <a:pt x="384" y="128"/>
                      <a:pt x="384" y="128"/>
                      <a:pt x="384" y="128"/>
                    </a:cubicBezTo>
                    <a:cubicBezTo>
                      <a:pt x="340" y="265"/>
                      <a:pt x="360" y="442"/>
                      <a:pt x="435" y="579"/>
                    </a:cubicBezTo>
                    <a:cubicBezTo>
                      <a:pt x="479" y="659"/>
                      <a:pt x="562" y="761"/>
                      <a:pt x="704" y="797"/>
                    </a:cubicBezTo>
                    <a:cubicBezTo>
                      <a:pt x="716" y="800"/>
                      <a:pt x="716" y="800"/>
                      <a:pt x="716" y="800"/>
                    </a:cubicBezTo>
                    <a:cubicBezTo>
                      <a:pt x="713" y="811"/>
                      <a:pt x="713" y="811"/>
                      <a:pt x="713" y="811"/>
                    </a:cubicBezTo>
                    <a:cubicBezTo>
                      <a:pt x="709" y="825"/>
                      <a:pt x="699" y="856"/>
                      <a:pt x="689" y="889"/>
                    </a:cubicBezTo>
                    <a:cubicBezTo>
                      <a:pt x="675" y="932"/>
                      <a:pt x="658" y="987"/>
                      <a:pt x="656" y="997"/>
                    </a:cubicBezTo>
                    <a:cubicBezTo>
                      <a:pt x="651" y="1022"/>
                      <a:pt x="643" y="1042"/>
                      <a:pt x="636" y="1059"/>
                    </a:cubicBezTo>
                    <a:cubicBezTo>
                      <a:pt x="630" y="1072"/>
                      <a:pt x="626" y="1084"/>
                      <a:pt x="623" y="1096"/>
                    </a:cubicBezTo>
                    <a:cubicBezTo>
                      <a:pt x="620" y="1111"/>
                      <a:pt x="616" y="1129"/>
                      <a:pt x="612" y="1145"/>
                    </a:cubicBezTo>
                    <a:cubicBezTo>
                      <a:pt x="608" y="1163"/>
                      <a:pt x="603" y="1179"/>
                      <a:pt x="601" y="1191"/>
                    </a:cubicBezTo>
                    <a:cubicBezTo>
                      <a:pt x="599" y="1205"/>
                      <a:pt x="599" y="1205"/>
                      <a:pt x="599" y="1205"/>
                    </a:cubicBezTo>
                    <a:lnTo>
                      <a:pt x="586" y="1200"/>
                    </a:lnTo>
                    <a:close/>
                  </a:path>
                </a:pathLst>
              </a:custGeom>
              <a:gradFill flip="none" rotWithShape="1">
                <a:gsLst>
                  <a:gs pos="10000">
                    <a:schemeClr val="bg1">
                      <a:alpha val="59000"/>
                    </a:schemeClr>
                  </a:gs>
                  <a:gs pos="100000">
                    <a:srgbClr val="92CAD2">
                      <a:alpha val="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4" name="Group 98">
                <a:extLst>
                  <a:ext uri="{FF2B5EF4-FFF2-40B4-BE49-F238E27FC236}">
                    <a16:creationId xmlns="" xmlns:a16="http://schemas.microsoft.com/office/drawing/2014/main" id="{B8421468-0165-4273-8664-E2F2041FB8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194175" y="1001713"/>
                <a:ext cx="4254500" cy="3963988"/>
                <a:chOff x="4194175" y="1001713"/>
                <a:chExt cx="4254500" cy="3963988"/>
              </a:xfrm>
            </p:grpSpPr>
            <p:grpSp>
              <p:nvGrpSpPr>
                <p:cNvPr id="43" name="Group 90">
                  <a:extLst>
                    <a:ext uri="{FF2B5EF4-FFF2-40B4-BE49-F238E27FC236}">
                      <a16:creationId xmlns="" xmlns:a16="http://schemas.microsoft.com/office/drawing/2014/main" id="{89573534-2DE6-4EDA-9651-ABC3ADF52E8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5243513" y="1141413"/>
                  <a:ext cx="541338" cy="539750"/>
                  <a:chOff x="5243513" y="1141413"/>
                  <a:chExt cx="541338" cy="539750"/>
                </a:xfrm>
              </p:grpSpPr>
              <p:sp>
                <p:nvSpPr>
                  <p:cNvPr id="96" name="Oval 42">
                    <a:extLst>
                      <a:ext uri="{FF2B5EF4-FFF2-40B4-BE49-F238E27FC236}">
                        <a16:creationId xmlns="" xmlns:a16="http://schemas.microsoft.com/office/drawing/2014/main" id="{C7F0507D-B10F-4CB9-B0EA-62231DBA63B3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43513" y="1141413"/>
                    <a:ext cx="541338" cy="53975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7" name="Freeform 43">
                    <a:extLst>
                      <a:ext uri="{FF2B5EF4-FFF2-40B4-BE49-F238E27FC236}">
                        <a16:creationId xmlns="" xmlns:a16="http://schemas.microsoft.com/office/drawing/2014/main" id="{44205E9C-B8CB-4FB8-B2BF-C727F683860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332413" y="1392238"/>
                    <a:ext cx="146050" cy="138113"/>
                  </a:xfrm>
                  <a:custGeom>
                    <a:avLst/>
                    <a:gdLst>
                      <a:gd name="T0" fmla="*/ 92 w 92"/>
                      <a:gd name="T1" fmla="*/ 16 h 87"/>
                      <a:gd name="T2" fmla="*/ 0 w 92"/>
                      <a:gd name="T3" fmla="*/ 0 h 87"/>
                      <a:gd name="T4" fmla="*/ 29 w 92"/>
                      <a:gd name="T5" fmla="*/ 87 h 87"/>
                      <a:gd name="T6" fmla="*/ 92 w 92"/>
                      <a:gd name="T7" fmla="*/ 16 h 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2" h="87">
                        <a:moveTo>
                          <a:pt x="92" y="16"/>
                        </a:moveTo>
                        <a:lnTo>
                          <a:pt x="0" y="0"/>
                        </a:lnTo>
                        <a:lnTo>
                          <a:pt x="29" y="87"/>
                        </a:lnTo>
                        <a:lnTo>
                          <a:pt x="92" y="16"/>
                        </a:lnTo>
                        <a:close/>
                      </a:path>
                    </a:pathLst>
                  </a:custGeom>
                  <a:solidFill>
                    <a:srgbClr val="91D1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8" name="Freeform 44">
                    <a:extLst>
                      <a:ext uri="{FF2B5EF4-FFF2-40B4-BE49-F238E27FC236}">
                        <a16:creationId xmlns="" xmlns:a16="http://schemas.microsoft.com/office/drawing/2014/main" id="{51F0939B-ACE5-4B88-BE85-FC16BABBB6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330825" y="1273176"/>
                    <a:ext cx="301625" cy="130175"/>
                  </a:xfrm>
                  <a:custGeom>
                    <a:avLst/>
                    <a:gdLst>
                      <a:gd name="T0" fmla="*/ 190 w 190"/>
                      <a:gd name="T1" fmla="*/ 0 h 82"/>
                      <a:gd name="T2" fmla="*/ 0 w 190"/>
                      <a:gd name="T3" fmla="*/ 63 h 82"/>
                      <a:gd name="T4" fmla="*/ 113 w 190"/>
                      <a:gd name="T5" fmla="*/ 82 h 82"/>
                      <a:gd name="T6" fmla="*/ 190 w 190"/>
                      <a:gd name="T7" fmla="*/ 0 h 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90" h="82">
                        <a:moveTo>
                          <a:pt x="190" y="0"/>
                        </a:moveTo>
                        <a:lnTo>
                          <a:pt x="0" y="63"/>
                        </a:lnTo>
                        <a:lnTo>
                          <a:pt x="113" y="82"/>
                        </a:lnTo>
                        <a:lnTo>
                          <a:pt x="190" y="0"/>
                        </a:lnTo>
                        <a:close/>
                      </a:path>
                    </a:pathLst>
                  </a:custGeom>
                  <a:solidFill>
                    <a:srgbClr val="91D1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9" name="Freeform 45">
                    <a:extLst>
                      <a:ext uri="{FF2B5EF4-FFF2-40B4-BE49-F238E27FC236}">
                        <a16:creationId xmlns="" xmlns:a16="http://schemas.microsoft.com/office/drawing/2014/main" id="{6A8C6236-2B06-4D8F-8D58-176C162B79C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541963" y="1285876"/>
                    <a:ext cx="149225" cy="139700"/>
                  </a:xfrm>
                  <a:custGeom>
                    <a:avLst/>
                    <a:gdLst>
                      <a:gd name="T0" fmla="*/ 0 w 94"/>
                      <a:gd name="T1" fmla="*/ 69 h 88"/>
                      <a:gd name="T2" fmla="*/ 94 w 94"/>
                      <a:gd name="T3" fmla="*/ 88 h 88"/>
                      <a:gd name="T4" fmla="*/ 63 w 94"/>
                      <a:gd name="T5" fmla="*/ 0 h 88"/>
                      <a:gd name="T6" fmla="*/ 0 w 94"/>
                      <a:gd name="T7" fmla="*/ 69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4" h="88">
                        <a:moveTo>
                          <a:pt x="0" y="69"/>
                        </a:moveTo>
                        <a:lnTo>
                          <a:pt x="94" y="88"/>
                        </a:lnTo>
                        <a:lnTo>
                          <a:pt x="63" y="0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91D1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Freeform 46">
                    <a:extLst>
                      <a:ext uri="{FF2B5EF4-FFF2-40B4-BE49-F238E27FC236}">
                        <a16:creationId xmlns="" xmlns:a16="http://schemas.microsoft.com/office/drawing/2014/main" id="{232E8469-3281-423C-9715-1CBDE93E6C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5387975" y="1411288"/>
                    <a:ext cx="306388" cy="134938"/>
                  </a:xfrm>
                  <a:custGeom>
                    <a:avLst/>
                    <a:gdLst>
                      <a:gd name="T0" fmla="*/ 91 w 193"/>
                      <a:gd name="T1" fmla="*/ 0 h 85"/>
                      <a:gd name="T2" fmla="*/ 82 w 193"/>
                      <a:gd name="T3" fmla="*/ 9 h 85"/>
                      <a:gd name="T4" fmla="*/ 69 w 193"/>
                      <a:gd name="T5" fmla="*/ 6 h 85"/>
                      <a:gd name="T6" fmla="*/ 0 w 193"/>
                      <a:gd name="T7" fmla="*/ 85 h 85"/>
                      <a:gd name="T8" fmla="*/ 193 w 193"/>
                      <a:gd name="T9" fmla="*/ 20 h 85"/>
                      <a:gd name="T10" fmla="*/ 91 w 193"/>
                      <a:gd name="T11" fmla="*/ 0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93" h="85">
                        <a:moveTo>
                          <a:pt x="91" y="0"/>
                        </a:moveTo>
                        <a:lnTo>
                          <a:pt x="82" y="9"/>
                        </a:lnTo>
                        <a:lnTo>
                          <a:pt x="69" y="6"/>
                        </a:lnTo>
                        <a:lnTo>
                          <a:pt x="0" y="85"/>
                        </a:lnTo>
                        <a:lnTo>
                          <a:pt x="193" y="20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91D1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44" name="Group 95">
                  <a:extLst>
                    <a:ext uri="{FF2B5EF4-FFF2-40B4-BE49-F238E27FC236}">
                      <a16:creationId xmlns="" xmlns:a16="http://schemas.microsoft.com/office/drawing/2014/main" id="{572B8ED7-4F09-4F7B-89E3-0EBA33258BD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810500" y="3103564"/>
                  <a:ext cx="638175" cy="638175"/>
                  <a:chOff x="7810500" y="3103564"/>
                  <a:chExt cx="638175" cy="638175"/>
                </a:xfrm>
              </p:grpSpPr>
              <p:sp>
                <p:nvSpPr>
                  <p:cNvPr id="86" name="Freeform 47">
                    <a:extLst>
                      <a:ext uri="{FF2B5EF4-FFF2-40B4-BE49-F238E27FC236}">
                        <a16:creationId xmlns="" xmlns:a16="http://schemas.microsoft.com/office/drawing/2014/main" id="{B64329E3-5260-4B9E-8083-F23148E202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810500" y="3103564"/>
                    <a:ext cx="638175" cy="638175"/>
                  </a:xfrm>
                  <a:custGeom>
                    <a:avLst/>
                    <a:gdLst>
                      <a:gd name="T0" fmla="*/ 588 w 640"/>
                      <a:gd name="T1" fmla="*/ 415 h 641"/>
                      <a:gd name="T2" fmla="*/ 225 w 640"/>
                      <a:gd name="T3" fmla="*/ 588 h 641"/>
                      <a:gd name="T4" fmla="*/ 52 w 640"/>
                      <a:gd name="T5" fmla="*/ 226 h 641"/>
                      <a:gd name="T6" fmla="*/ 415 w 640"/>
                      <a:gd name="T7" fmla="*/ 52 h 641"/>
                      <a:gd name="T8" fmla="*/ 588 w 640"/>
                      <a:gd name="T9" fmla="*/ 415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0" h="641">
                        <a:moveTo>
                          <a:pt x="588" y="415"/>
                        </a:moveTo>
                        <a:cubicBezTo>
                          <a:pt x="536" y="563"/>
                          <a:pt x="373" y="641"/>
                          <a:pt x="225" y="588"/>
                        </a:cubicBezTo>
                        <a:cubicBezTo>
                          <a:pt x="77" y="536"/>
                          <a:pt x="0" y="374"/>
                          <a:pt x="52" y="226"/>
                        </a:cubicBezTo>
                        <a:cubicBezTo>
                          <a:pt x="104" y="78"/>
                          <a:pt x="267" y="0"/>
                          <a:pt x="415" y="52"/>
                        </a:cubicBezTo>
                        <a:cubicBezTo>
                          <a:pt x="563" y="105"/>
                          <a:pt x="640" y="267"/>
                          <a:pt x="588" y="415"/>
                        </a:cubicBez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7" name="Freeform 48">
                    <a:extLst>
                      <a:ext uri="{FF2B5EF4-FFF2-40B4-BE49-F238E27FC236}">
                        <a16:creationId xmlns="" xmlns:a16="http://schemas.microsoft.com/office/drawing/2014/main" id="{2F98DEE6-8355-4FB2-9EE8-1715C6DC3A6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270875" y="3294063"/>
                    <a:ext cx="42863" cy="42863"/>
                  </a:xfrm>
                  <a:custGeom>
                    <a:avLst/>
                    <a:gdLst>
                      <a:gd name="T0" fmla="*/ 40 w 44"/>
                      <a:gd name="T1" fmla="*/ 28 h 43"/>
                      <a:gd name="T2" fmla="*/ 16 w 44"/>
                      <a:gd name="T3" fmla="*/ 40 h 43"/>
                      <a:gd name="T4" fmla="*/ 4 w 44"/>
                      <a:gd name="T5" fmla="*/ 15 h 43"/>
                      <a:gd name="T6" fmla="*/ 28 w 44"/>
                      <a:gd name="T7" fmla="*/ 3 h 43"/>
                      <a:gd name="T8" fmla="*/ 40 w 44"/>
                      <a:gd name="T9" fmla="*/ 28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" h="43">
                        <a:moveTo>
                          <a:pt x="40" y="28"/>
                        </a:moveTo>
                        <a:cubicBezTo>
                          <a:pt x="37" y="38"/>
                          <a:pt x="26" y="43"/>
                          <a:pt x="16" y="40"/>
                        </a:cubicBezTo>
                        <a:cubicBezTo>
                          <a:pt x="6" y="36"/>
                          <a:pt x="0" y="25"/>
                          <a:pt x="4" y="15"/>
                        </a:cubicBezTo>
                        <a:cubicBezTo>
                          <a:pt x="7" y="5"/>
                          <a:pt x="18" y="0"/>
                          <a:pt x="28" y="3"/>
                        </a:cubicBezTo>
                        <a:cubicBezTo>
                          <a:pt x="39" y="7"/>
                          <a:pt x="44" y="18"/>
                          <a:pt x="40" y="2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8" name="Freeform 49">
                    <a:extLst>
                      <a:ext uri="{FF2B5EF4-FFF2-40B4-BE49-F238E27FC236}">
                        <a16:creationId xmlns="" xmlns:a16="http://schemas.microsoft.com/office/drawing/2014/main" id="{8A0AC947-6297-474A-A5B3-4D0DB09B04F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223250" y="3322638"/>
                    <a:ext cx="104775" cy="82550"/>
                  </a:xfrm>
                  <a:custGeom>
                    <a:avLst/>
                    <a:gdLst>
                      <a:gd name="T0" fmla="*/ 88 w 105"/>
                      <a:gd name="T1" fmla="*/ 83 h 83"/>
                      <a:gd name="T2" fmla="*/ 102 w 105"/>
                      <a:gd name="T3" fmla="*/ 45 h 83"/>
                      <a:gd name="T4" fmla="*/ 91 w 105"/>
                      <a:gd name="T5" fmla="*/ 23 h 83"/>
                      <a:gd name="T6" fmla="*/ 78 w 105"/>
                      <a:gd name="T7" fmla="*/ 18 h 83"/>
                      <a:gd name="T8" fmla="*/ 64 w 105"/>
                      <a:gd name="T9" fmla="*/ 25 h 83"/>
                      <a:gd name="T10" fmla="*/ 55 w 105"/>
                      <a:gd name="T11" fmla="*/ 22 h 83"/>
                      <a:gd name="T12" fmla="*/ 48 w 105"/>
                      <a:gd name="T13" fmla="*/ 8 h 83"/>
                      <a:gd name="T14" fmla="*/ 35 w 105"/>
                      <a:gd name="T15" fmla="*/ 3 h 83"/>
                      <a:gd name="T16" fmla="*/ 13 w 105"/>
                      <a:gd name="T17" fmla="*/ 14 h 83"/>
                      <a:gd name="T18" fmla="*/ 0 w 105"/>
                      <a:gd name="T19" fmla="*/ 52 h 83"/>
                      <a:gd name="T20" fmla="*/ 88 w 105"/>
                      <a:gd name="T21" fmla="*/ 83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05" h="83">
                        <a:moveTo>
                          <a:pt x="88" y="83"/>
                        </a:moveTo>
                        <a:cubicBezTo>
                          <a:pt x="102" y="45"/>
                          <a:pt x="102" y="45"/>
                          <a:pt x="102" y="45"/>
                        </a:cubicBezTo>
                        <a:cubicBezTo>
                          <a:pt x="105" y="36"/>
                          <a:pt x="100" y="26"/>
                          <a:pt x="91" y="23"/>
                        </a:cubicBezTo>
                        <a:cubicBezTo>
                          <a:pt x="78" y="18"/>
                          <a:pt x="78" y="18"/>
                          <a:pt x="78" y="18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0" y="27"/>
                          <a:pt x="57" y="25"/>
                          <a:pt x="55" y="22"/>
                        </a:cubicBezTo>
                        <a:cubicBezTo>
                          <a:pt x="48" y="8"/>
                          <a:pt x="48" y="8"/>
                          <a:pt x="48" y="8"/>
                        </a:cubicBezTo>
                        <a:cubicBezTo>
                          <a:pt x="35" y="3"/>
                          <a:pt x="35" y="3"/>
                          <a:pt x="35" y="3"/>
                        </a:cubicBezTo>
                        <a:cubicBezTo>
                          <a:pt x="26" y="0"/>
                          <a:pt x="16" y="5"/>
                          <a:pt x="13" y="14"/>
                        </a:cubicBezTo>
                        <a:cubicBezTo>
                          <a:pt x="0" y="52"/>
                          <a:pt x="0" y="52"/>
                          <a:pt x="0" y="52"/>
                        </a:cubicBezTo>
                        <a:lnTo>
                          <a:pt x="88" y="8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9" name="Freeform 50">
                    <a:extLst>
                      <a:ext uri="{FF2B5EF4-FFF2-40B4-BE49-F238E27FC236}">
                        <a16:creationId xmlns="" xmlns:a16="http://schemas.microsoft.com/office/drawing/2014/main" id="{4E768A7F-27BC-4167-8D92-AD16DA102F3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231188" y="3406776"/>
                    <a:ext cx="42863" cy="42863"/>
                  </a:xfrm>
                  <a:custGeom>
                    <a:avLst/>
                    <a:gdLst>
                      <a:gd name="T0" fmla="*/ 40 w 43"/>
                      <a:gd name="T1" fmla="*/ 28 h 44"/>
                      <a:gd name="T2" fmla="*/ 15 w 43"/>
                      <a:gd name="T3" fmla="*/ 40 h 44"/>
                      <a:gd name="T4" fmla="*/ 3 w 43"/>
                      <a:gd name="T5" fmla="*/ 15 h 44"/>
                      <a:gd name="T6" fmla="*/ 28 w 43"/>
                      <a:gd name="T7" fmla="*/ 4 h 44"/>
                      <a:gd name="T8" fmla="*/ 40 w 43"/>
                      <a:gd name="T9" fmla="*/ 28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" h="44">
                        <a:moveTo>
                          <a:pt x="40" y="28"/>
                        </a:moveTo>
                        <a:cubicBezTo>
                          <a:pt x="36" y="38"/>
                          <a:pt x="25" y="44"/>
                          <a:pt x="15" y="40"/>
                        </a:cubicBezTo>
                        <a:cubicBezTo>
                          <a:pt x="5" y="36"/>
                          <a:pt x="0" y="25"/>
                          <a:pt x="3" y="15"/>
                        </a:cubicBezTo>
                        <a:cubicBezTo>
                          <a:pt x="7" y="5"/>
                          <a:pt x="18" y="0"/>
                          <a:pt x="28" y="4"/>
                        </a:cubicBezTo>
                        <a:cubicBezTo>
                          <a:pt x="38" y="7"/>
                          <a:pt x="43" y="18"/>
                          <a:pt x="40" y="2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0" name="Freeform 51">
                    <a:extLst>
                      <a:ext uri="{FF2B5EF4-FFF2-40B4-BE49-F238E27FC236}">
                        <a16:creationId xmlns="" xmlns:a16="http://schemas.microsoft.com/office/drawing/2014/main" id="{F10DD626-0E4B-4B8A-9606-CB1F117DFC4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181975" y="3433763"/>
                    <a:ext cx="104775" cy="82550"/>
                  </a:xfrm>
                  <a:custGeom>
                    <a:avLst/>
                    <a:gdLst>
                      <a:gd name="T0" fmla="*/ 89 w 105"/>
                      <a:gd name="T1" fmla="*/ 83 h 83"/>
                      <a:gd name="T2" fmla="*/ 102 w 105"/>
                      <a:gd name="T3" fmla="*/ 45 h 83"/>
                      <a:gd name="T4" fmla="*/ 92 w 105"/>
                      <a:gd name="T5" fmla="*/ 23 h 83"/>
                      <a:gd name="T6" fmla="*/ 78 w 105"/>
                      <a:gd name="T7" fmla="*/ 19 h 83"/>
                      <a:gd name="T8" fmla="*/ 64 w 105"/>
                      <a:gd name="T9" fmla="*/ 25 h 83"/>
                      <a:gd name="T10" fmla="*/ 56 w 105"/>
                      <a:gd name="T11" fmla="*/ 23 h 83"/>
                      <a:gd name="T12" fmla="*/ 49 w 105"/>
                      <a:gd name="T13" fmla="*/ 8 h 83"/>
                      <a:gd name="T14" fmla="*/ 35 w 105"/>
                      <a:gd name="T15" fmla="*/ 3 h 83"/>
                      <a:gd name="T16" fmla="*/ 14 w 105"/>
                      <a:gd name="T17" fmla="*/ 14 h 83"/>
                      <a:gd name="T18" fmla="*/ 0 w 105"/>
                      <a:gd name="T19" fmla="*/ 52 h 83"/>
                      <a:gd name="T20" fmla="*/ 89 w 105"/>
                      <a:gd name="T21" fmla="*/ 83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05" h="83">
                        <a:moveTo>
                          <a:pt x="89" y="83"/>
                        </a:moveTo>
                        <a:cubicBezTo>
                          <a:pt x="102" y="45"/>
                          <a:pt x="102" y="45"/>
                          <a:pt x="102" y="45"/>
                        </a:cubicBezTo>
                        <a:cubicBezTo>
                          <a:pt x="105" y="36"/>
                          <a:pt x="101" y="26"/>
                          <a:pt x="92" y="23"/>
                        </a:cubicBezTo>
                        <a:cubicBezTo>
                          <a:pt x="78" y="19"/>
                          <a:pt x="78" y="19"/>
                          <a:pt x="78" y="19"/>
                        </a:cubicBezTo>
                        <a:cubicBezTo>
                          <a:pt x="64" y="25"/>
                          <a:pt x="64" y="25"/>
                          <a:pt x="64" y="25"/>
                        </a:cubicBezTo>
                        <a:cubicBezTo>
                          <a:pt x="61" y="27"/>
                          <a:pt x="57" y="26"/>
                          <a:pt x="56" y="23"/>
                        </a:cubicBezTo>
                        <a:cubicBezTo>
                          <a:pt x="49" y="8"/>
                          <a:pt x="49" y="8"/>
                          <a:pt x="49" y="8"/>
                        </a:cubicBezTo>
                        <a:cubicBezTo>
                          <a:pt x="35" y="3"/>
                          <a:pt x="35" y="3"/>
                          <a:pt x="35" y="3"/>
                        </a:cubicBezTo>
                        <a:cubicBezTo>
                          <a:pt x="26" y="0"/>
                          <a:pt x="17" y="5"/>
                          <a:pt x="14" y="14"/>
                        </a:cubicBezTo>
                        <a:cubicBezTo>
                          <a:pt x="0" y="52"/>
                          <a:pt x="0" y="52"/>
                          <a:pt x="0" y="52"/>
                        </a:cubicBezTo>
                        <a:lnTo>
                          <a:pt x="89" y="8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1" name="Freeform 52">
                    <a:extLst>
                      <a:ext uri="{FF2B5EF4-FFF2-40B4-BE49-F238E27FC236}">
                        <a16:creationId xmlns="" xmlns:a16="http://schemas.microsoft.com/office/drawing/2014/main" id="{9D09D624-1940-40C3-9D78-1C74B9F96F5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189913" y="3521076"/>
                    <a:ext cx="44450" cy="42863"/>
                  </a:xfrm>
                  <a:custGeom>
                    <a:avLst/>
                    <a:gdLst>
                      <a:gd name="T0" fmla="*/ 40 w 44"/>
                      <a:gd name="T1" fmla="*/ 28 h 43"/>
                      <a:gd name="T2" fmla="*/ 16 w 44"/>
                      <a:gd name="T3" fmla="*/ 40 h 43"/>
                      <a:gd name="T4" fmla="*/ 4 w 44"/>
                      <a:gd name="T5" fmla="*/ 15 h 43"/>
                      <a:gd name="T6" fmla="*/ 28 w 44"/>
                      <a:gd name="T7" fmla="*/ 3 h 43"/>
                      <a:gd name="T8" fmla="*/ 40 w 44"/>
                      <a:gd name="T9" fmla="*/ 28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4" h="43">
                        <a:moveTo>
                          <a:pt x="40" y="28"/>
                        </a:moveTo>
                        <a:cubicBezTo>
                          <a:pt x="37" y="38"/>
                          <a:pt x="26" y="43"/>
                          <a:pt x="16" y="40"/>
                        </a:cubicBezTo>
                        <a:cubicBezTo>
                          <a:pt x="5" y="36"/>
                          <a:pt x="0" y="25"/>
                          <a:pt x="4" y="15"/>
                        </a:cubicBezTo>
                        <a:cubicBezTo>
                          <a:pt x="7" y="5"/>
                          <a:pt x="18" y="0"/>
                          <a:pt x="28" y="3"/>
                        </a:cubicBezTo>
                        <a:cubicBezTo>
                          <a:pt x="38" y="7"/>
                          <a:pt x="44" y="18"/>
                          <a:pt x="40" y="2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2" name="Freeform 53">
                    <a:extLst>
                      <a:ext uri="{FF2B5EF4-FFF2-40B4-BE49-F238E27FC236}">
                        <a16:creationId xmlns="" xmlns:a16="http://schemas.microsoft.com/office/drawing/2014/main" id="{80835EF4-4544-47C0-8655-D0C6F7276BB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142288" y="3548063"/>
                    <a:ext cx="104775" cy="82550"/>
                  </a:xfrm>
                  <a:custGeom>
                    <a:avLst/>
                    <a:gdLst>
                      <a:gd name="T0" fmla="*/ 88 w 105"/>
                      <a:gd name="T1" fmla="*/ 83 h 83"/>
                      <a:gd name="T2" fmla="*/ 102 w 105"/>
                      <a:gd name="T3" fmla="*/ 45 h 83"/>
                      <a:gd name="T4" fmla="*/ 91 w 105"/>
                      <a:gd name="T5" fmla="*/ 23 h 83"/>
                      <a:gd name="T6" fmla="*/ 78 w 105"/>
                      <a:gd name="T7" fmla="*/ 18 h 83"/>
                      <a:gd name="T8" fmla="*/ 63 w 105"/>
                      <a:gd name="T9" fmla="*/ 25 h 83"/>
                      <a:gd name="T10" fmla="*/ 55 w 105"/>
                      <a:gd name="T11" fmla="*/ 22 h 83"/>
                      <a:gd name="T12" fmla="*/ 48 w 105"/>
                      <a:gd name="T13" fmla="*/ 8 h 83"/>
                      <a:gd name="T14" fmla="*/ 35 w 105"/>
                      <a:gd name="T15" fmla="*/ 3 h 83"/>
                      <a:gd name="T16" fmla="*/ 13 w 105"/>
                      <a:gd name="T17" fmla="*/ 13 h 83"/>
                      <a:gd name="T18" fmla="*/ 0 w 105"/>
                      <a:gd name="T19" fmla="*/ 51 h 83"/>
                      <a:gd name="T20" fmla="*/ 88 w 105"/>
                      <a:gd name="T21" fmla="*/ 83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05" h="83">
                        <a:moveTo>
                          <a:pt x="88" y="83"/>
                        </a:moveTo>
                        <a:cubicBezTo>
                          <a:pt x="102" y="45"/>
                          <a:pt x="102" y="45"/>
                          <a:pt x="102" y="45"/>
                        </a:cubicBezTo>
                        <a:cubicBezTo>
                          <a:pt x="105" y="36"/>
                          <a:pt x="100" y="26"/>
                          <a:pt x="91" y="23"/>
                        </a:cubicBezTo>
                        <a:cubicBezTo>
                          <a:pt x="78" y="18"/>
                          <a:pt x="78" y="18"/>
                          <a:pt x="78" y="18"/>
                        </a:cubicBezTo>
                        <a:cubicBezTo>
                          <a:pt x="63" y="25"/>
                          <a:pt x="63" y="25"/>
                          <a:pt x="63" y="25"/>
                        </a:cubicBezTo>
                        <a:cubicBezTo>
                          <a:pt x="60" y="26"/>
                          <a:pt x="57" y="25"/>
                          <a:pt x="55" y="22"/>
                        </a:cubicBezTo>
                        <a:cubicBezTo>
                          <a:pt x="48" y="8"/>
                          <a:pt x="48" y="8"/>
                          <a:pt x="48" y="8"/>
                        </a:cubicBezTo>
                        <a:cubicBezTo>
                          <a:pt x="35" y="3"/>
                          <a:pt x="35" y="3"/>
                          <a:pt x="35" y="3"/>
                        </a:cubicBezTo>
                        <a:cubicBezTo>
                          <a:pt x="26" y="0"/>
                          <a:pt x="16" y="4"/>
                          <a:pt x="13" y="13"/>
                        </a:cubicBezTo>
                        <a:cubicBezTo>
                          <a:pt x="0" y="51"/>
                          <a:pt x="0" y="51"/>
                          <a:pt x="0" y="51"/>
                        </a:cubicBezTo>
                        <a:lnTo>
                          <a:pt x="88" y="8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3" name="Freeform 54">
                    <a:extLst>
                      <a:ext uri="{FF2B5EF4-FFF2-40B4-BE49-F238E27FC236}">
                        <a16:creationId xmlns="" xmlns:a16="http://schemas.microsoft.com/office/drawing/2014/main" id="{B103F83B-D78F-4EB1-849D-8A7AAB52C53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085138" y="3317876"/>
                    <a:ext cx="138113" cy="268288"/>
                  </a:xfrm>
                  <a:custGeom>
                    <a:avLst/>
                    <a:gdLst>
                      <a:gd name="T0" fmla="*/ 46 w 138"/>
                      <a:gd name="T1" fmla="*/ 253 h 269"/>
                      <a:gd name="T2" fmla="*/ 23 w 138"/>
                      <a:gd name="T3" fmla="*/ 206 h 269"/>
                      <a:gd name="T4" fmla="*/ 49 w 138"/>
                      <a:gd name="T5" fmla="*/ 133 h 269"/>
                      <a:gd name="T6" fmla="*/ 81 w 138"/>
                      <a:gd name="T7" fmla="*/ 144 h 269"/>
                      <a:gd name="T8" fmla="*/ 90 w 138"/>
                      <a:gd name="T9" fmla="*/ 140 h 269"/>
                      <a:gd name="T10" fmla="*/ 86 w 138"/>
                      <a:gd name="T11" fmla="*/ 130 h 269"/>
                      <a:gd name="T12" fmla="*/ 54 w 138"/>
                      <a:gd name="T13" fmla="*/ 119 h 269"/>
                      <a:gd name="T14" fmla="*/ 80 w 138"/>
                      <a:gd name="T15" fmla="*/ 46 h 269"/>
                      <a:gd name="T16" fmla="*/ 127 w 138"/>
                      <a:gd name="T17" fmla="*/ 24 h 269"/>
                      <a:gd name="T18" fmla="*/ 136 w 138"/>
                      <a:gd name="T19" fmla="*/ 19 h 269"/>
                      <a:gd name="T20" fmla="*/ 132 w 138"/>
                      <a:gd name="T21" fmla="*/ 10 h 269"/>
                      <a:gd name="T22" fmla="*/ 66 w 138"/>
                      <a:gd name="T23" fmla="*/ 41 h 269"/>
                      <a:gd name="T24" fmla="*/ 40 w 138"/>
                      <a:gd name="T25" fmla="*/ 114 h 269"/>
                      <a:gd name="T26" fmla="*/ 21 w 138"/>
                      <a:gd name="T27" fmla="*/ 107 h 269"/>
                      <a:gd name="T28" fmla="*/ 11 w 138"/>
                      <a:gd name="T29" fmla="*/ 112 h 269"/>
                      <a:gd name="T30" fmla="*/ 16 w 138"/>
                      <a:gd name="T31" fmla="*/ 121 h 269"/>
                      <a:gd name="T32" fmla="*/ 35 w 138"/>
                      <a:gd name="T33" fmla="*/ 128 h 269"/>
                      <a:gd name="T34" fmla="*/ 9 w 138"/>
                      <a:gd name="T35" fmla="*/ 201 h 269"/>
                      <a:gd name="T36" fmla="*/ 41 w 138"/>
                      <a:gd name="T37" fmla="*/ 267 h 269"/>
                      <a:gd name="T38" fmla="*/ 50 w 138"/>
                      <a:gd name="T39" fmla="*/ 263 h 269"/>
                      <a:gd name="T40" fmla="*/ 46 w 138"/>
                      <a:gd name="T41" fmla="*/ 253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138" h="269">
                        <a:moveTo>
                          <a:pt x="46" y="253"/>
                        </a:moveTo>
                        <a:cubicBezTo>
                          <a:pt x="27" y="247"/>
                          <a:pt x="16" y="225"/>
                          <a:pt x="23" y="206"/>
                        </a:cubicBezTo>
                        <a:cubicBezTo>
                          <a:pt x="49" y="133"/>
                          <a:pt x="49" y="133"/>
                          <a:pt x="49" y="133"/>
                        </a:cubicBezTo>
                        <a:cubicBezTo>
                          <a:pt x="81" y="144"/>
                          <a:pt x="81" y="144"/>
                          <a:pt x="81" y="144"/>
                        </a:cubicBezTo>
                        <a:cubicBezTo>
                          <a:pt x="85" y="146"/>
                          <a:pt x="89" y="144"/>
                          <a:pt x="90" y="140"/>
                        </a:cubicBezTo>
                        <a:cubicBezTo>
                          <a:pt x="92" y="136"/>
                          <a:pt x="90" y="132"/>
                          <a:pt x="86" y="130"/>
                        </a:cubicBezTo>
                        <a:cubicBezTo>
                          <a:pt x="54" y="119"/>
                          <a:pt x="54" y="119"/>
                          <a:pt x="54" y="119"/>
                        </a:cubicBezTo>
                        <a:cubicBezTo>
                          <a:pt x="80" y="46"/>
                          <a:pt x="80" y="46"/>
                          <a:pt x="80" y="46"/>
                        </a:cubicBezTo>
                        <a:cubicBezTo>
                          <a:pt x="86" y="27"/>
                          <a:pt x="108" y="17"/>
                          <a:pt x="127" y="24"/>
                        </a:cubicBezTo>
                        <a:cubicBezTo>
                          <a:pt x="131" y="25"/>
                          <a:pt x="135" y="23"/>
                          <a:pt x="136" y="19"/>
                        </a:cubicBezTo>
                        <a:cubicBezTo>
                          <a:pt x="138" y="15"/>
                          <a:pt x="136" y="11"/>
                          <a:pt x="132" y="10"/>
                        </a:cubicBezTo>
                        <a:cubicBezTo>
                          <a:pt x="105" y="0"/>
                          <a:pt x="75" y="14"/>
                          <a:pt x="66" y="41"/>
                        </a:cubicBezTo>
                        <a:cubicBezTo>
                          <a:pt x="40" y="114"/>
                          <a:pt x="40" y="114"/>
                          <a:pt x="40" y="114"/>
                        </a:cubicBezTo>
                        <a:cubicBezTo>
                          <a:pt x="21" y="107"/>
                          <a:pt x="21" y="107"/>
                          <a:pt x="21" y="107"/>
                        </a:cubicBezTo>
                        <a:cubicBezTo>
                          <a:pt x="17" y="106"/>
                          <a:pt x="13" y="108"/>
                          <a:pt x="11" y="112"/>
                        </a:cubicBezTo>
                        <a:cubicBezTo>
                          <a:pt x="10" y="116"/>
                          <a:pt x="12" y="120"/>
                          <a:pt x="16" y="121"/>
                        </a:cubicBezTo>
                        <a:cubicBezTo>
                          <a:pt x="35" y="128"/>
                          <a:pt x="35" y="128"/>
                          <a:pt x="35" y="128"/>
                        </a:cubicBezTo>
                        <a:cubicBezTo>
                          <a:pt x="9" y="201"/>
                          <a:pt x="9" y="201"/>
                          <a:pt x="9" y="201"/>
                        </a:cubicBezTo>
                        <a:cubicBezTo>
                          <a:pt x="0" y="228"/>
                          <a:pt x="14" y="258"/>
                          <a:pt x="41" y="267"/>
                        </a:cubicBezTo>
                        <a:cubicBezTo>
                          <a:pt x="45" y="269"/>
                          <a:pt x="49" y="267"/>
                          <a:pt x="50" y="263"/>
                        </a:cubicBezTo>
                        <a:cubicBezTo>
                          <a:pt x="52" y="259"/>
                          <a:pt x="50" y="255"/>
                          <a:pt x="46" y="25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4" name="Freeform 55">
                    <a:extLst>
                      <a:ext uri="{FF2B5EF4-FFF2-40B4-BE49-F238E27FC236}">
                        <a16:creationId xmlns="" xmlns:a16="http://schemas.microsoft.com/office/drawing/2014/main" id="{F45D95A4-D6FC-4213-9EF6-3E29FD3C18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956550" y="3259138"/>
                    <a:ext cx="171450" cy="290513"/>
                  </a:xfrm>
                  <a:custGeom>
                    <a:avLst/>
                    <a:gdLst>
                      <a:gd name="T0" fmla="*/ 154 w 171"/>
                      <a:gd name="T1" fmla="*/ 29 h 291"/>
                      <a:gd name="T2" fmla="*/ 137 w 171"/>
                      <a:gd name="T3" fmla="*/ 23 h 291"/>
                      <a:gd name="T4" fmla="*/ 119 w 171"/>
                      <a:gd name="T5" fmla="*/ 31 h 291"/>
                      <a:gd name="T6" fmla="*/ 119 w 171"/>
                      <a:gd name="T7" fmla="*/ 31 h 291"/>
                      <a:gd name="T8" fmla="*/ 109 w 171"/>
                      <a:gd name="T9" fmla="*/ 89 h 291"/>
                      <a:gd name="T10" fmla="*/ 106 w 171"/>
                      <a:gd name="T11" fmla="*/ 93 h 291"/>
                      <a:gd name="T12" fmla="*/ 94 w 171"/>
                      <a:gd name="T13" fmla="*/ 100 h 291"/>
                      <a:gd name="T14" fmla="*/ 90 w 171"/>
                      <a:gd name="T15" fmla="*/ 100 h 291"/>
                      <a:gd name="T16" fmla="*/ 90 w 171"/>
                      <a:gd name="T17" fmla="*/ 100 h 291"/>
                      <a:gd name="T18" fmla="*/ 86 w 171"/>
                      <a:gd name="T19" fmla="*/ 97 h 291"/>
                      <a:gd name="T20" fmla="*/ 81 w 171"/>
                      <a:gd name="T21" fmla="*/ 84 h 291"/>
                      <a:gd name="T22" fmla="*/ 81 w 171"/>
                      <a:gd name="T23" fmla="*/ 79 h 291"/>
                      <a:gd name="T24" fmla="*/ 109 w 171"/>
                      <a:gd name="T25" fmla="*/ 28 h 291"/>
                      <a:gd name="T26" fmla="*/ 109 w 171"/>
                      <a:gd name="T27" fmla="*/ 28 h 291"/>
                      <a:gd name="T28" fmla="*/ 100 w 171"/>
                      <a:gd name="T29" fmla="*/ 10 h 291"/>
                      <a:gd name="T30" fmla="*/ 84 w 171"/>
                      <a:gd name="T31" fmla="*/ 4 h 291"/>
                      <a:gd name="T32" fmla="*/ 57 w 171"/>
                      <a:gd name="T33" fmla="*/ 17 h 291"/>
                      <a:gd name="T34" fmla="*/ 20 w 171"/>
                      <a:gd name="T35" fmla="*/ 119 h 291"/>
                      <a:gd name="T36" fmla="*/ 32 w 171"/>
                      <a:gd name="T37" fmla="*/ 146 h 291"/>
                      <a:gd name="T38" fmla="*/ 2 w 171"/>
                      <a:gd name="T39" fmla="*/ 258 h 291"/>
                      <a:gd name="T40" fmla="*/ 13 w 171"/>
                      <a:gd name="T41" fmla="*/ 280 h 291"/>
                      <a:gd name="T42" fmla="*/ 35 w 171"/>
                      <a:gd name="T43" fmla="*/ 288 h 291"/>
                      <a:gd name="T44" fmla="*/ 58 w 171"/>
                      <a:gd name="T45" fmla="*/ 278 h 291"/>
                      <a:gd name="T46" fmla="*/ 105 w 171"/>
                      <a:gd name="T47" fmla="*/ 172 h 291"/>
                      <a:gd name="T48" fmla="*/ 131 w 171"/>
                      <a:gd name="T49" fmla="*/ 158 h 291"/>
                      <a:gd name="T50" fmla="*/ 167 w 171"/>
                      <a:gd name="T51" fmla="*/ 56 h 291"/>
                      <a:gd name="T52" fmla="*/ 154 w 171"/>
                      <a:gd name="T53" fmla="*/ 29 h 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171" h="291">
                        <a:moveTo>
                          <a:pt x="154" y="29"/>
                        </a:moveTo>
                        <a:cubicBezTo>
                          <a:pt x="137" y="23"/>
                          <a:pt x="137" y="23"/>
                          <a:pt x="137" y="23"/>
                        </a:cubicBezTo>
                        <a:cubicBezTo>
                          <a:pt x="119" y="31"/>
                          <a:pt x="119" y="31"/>
                          <a:pt x="119" y="31"/>
                        </a:cubicBezTo>
                        <a:cubicBezTo>
                          <a:pt x="119" y="31"/>
                          <a:pt x="119" y="31"/>
                          <a:pt x="119" y="31"/>
                        </a:cubicBezTo>
                        <a:cubicBezTo>
                          <a:pt x="109" y="89"/>
                          <a:pt x="109" y="89"/>
                          <a:pt x="109" y="89"/>
                        </a:cubicBezTo>
                        <a:cubicBezTo>
                          <a:pt x="109" y="91"/>
                          <a:pt x="108" y="92"/>
                          <a:pt x="106" y="93"/>
                        </a:cubicBezTo>
                        <a:cubicBezTo>
                          <a:pt x="94" y="100"/>
                          <a:pt x="94" y="100"/>
                          <a:pt x="94" y="100"/>
                        </a:cubicBezTo>
                        <a:cubicBezTo>
                          <a:pt x="93" y="101"/>
                          <a:pt x="91" y="101"/>
                          <a:pt x="90" y="100"/>
                        </a:cubicBezTo>
                        <a:cubicBezTo>
                          <a:pt x="90" y="100"/>
                          <a:pt x="90" y="100"/>
                          <a:pt x="90" y="100"/>
                        </a:cubicBezTo>
                        <a:cubicBezTo>
                          <a:pt x="88" y="100"/>
                          <a:pt x="87" y="99"/>
                          <a:pt x="86" y="97"/>
                        </a:cubicBezTo>
                        <a:cubicBezTo>
                          <a:pt x="81" y="84"/>
                          <a:pt x="81" y="84"/>
                          <a:pt x="81" y="84"/>
                        </a:cubicBezTo>
                        <a:cubicBezTo>
                          <a:pt x="80" y="82"/>
                          <a:pt x="80" y="81"/>
                          <a:pt x="81" y="79"/>
                        </a:cubicBezTo>
                        <a:cubicBezTo>
                          <a:pt x="109" y="28"/>
                          <a:pt x="109" y="28"/>
                          <a:pt x="109" y="28"/>
                        </a:cubicBezTo>
                        <a:cubicBezTo>
                          <a:pt x="109" y="28"/>
                          <a:pt x="109" y="28"/>
                          <a:pt x="109" y="28"/>
                        </a:cubicBezTo>
                        <a:cubicBezTo>
                          <a:pt x="100" y="10"/>
                          <a:pt x="100" y="10"/>
                          <a:pt x="100" y="10"/>
                        </a:cubicBezTo>
                        <a:cubicBezTo>
                          <a:pt x="84" y="4"/>
                          <a:pt x="84" y="4"/>
                          <a:pt x="84" y="4"/>
                        </a:cubicBezTo>
                        <a:cubicBezTo>
                          <a:pt x="73" y="0"/>
                          <a:pt x="60" y="6"/>
                          <a:pt x="57" y="17"/>
                        </a:cubicBezTo>
                        <a:cubicBezTo>
                          <a:pt x="20" y="119"/>
                          <a:pt x="20" y="119"/>
                          <a:pt x="20" y="119"/>
                        </a:cubicBezTo>
                        <a:cubicBezTo>
                          <a:pt x="17" y="130"/>
                          <a:pt x="22" y="141"/>
                          <a:pt x="32" y="146"/>
                        </a:cubicBezTo>
                        <a:cubicBezTo>
                          <a:pt x="2" y="258"/>
                          <a:pt x="2" y="258"/>
                          <a:pt x="2" y="258"/>
                        </a:cubicBezTo>
                        <a:cubicBezTo>
                          <a:pt x="0" y="267"/>
                          <a:pt x="5" y="277"/>
                          <a:pt x="13" y="280"/>
                        </a:cubicBezTo>
                        <a:cubicBezTo>
                          <a:pt x="35" y="288"/>
                          <a:pt x="35" y="288"/>
                          <a:pt x="35" y="288"/>
                        </a:cubicBezTo>
                        <a:cubicBezTo>
                          <a:pt x="44" y="291"/>
                          <a:pt x="54" y="286"/>
                          <a:pt x="58" y="278"/>
                        </a:cubicBezTo>
                        <a:cubicBezTo>
                          <a:pt x="105" y="172"/>
                          <a:pt x="105" y="172"/>
                          <a:pt x="105" y="172"/>
                        </a:cubicBezTo>
                        <a:cubicBezTo>
                          <a:pt x="116" y="175"/>
                          <a:pt x="127" y="169"/>
                          <a:pt x="131" y="158"/>
                        </a:cubicBezTo>
                        <a:cubicBezTo>
                          <a:pt x="167" y="56"/>
                          <a:pt x="167" y="56"/>
                          <a:pt x="167" y="56"/>
                        </a:cubicBezTo>
                        <a:cubicBezTo>
                          <a:pt x="171" y="45"/>
                          <a:pt x="165" y="33"/>
                          <a:pt x="154" y="2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5" name="Freeform 56">
                    <a:extLst>
                      <a:ext uri="{FF2B5EF4-FFF2-40B4-BE49-F238E27FC236}">
                        <a16:creationId xmlns="" xmlns:a16="http://schemas.microsoft.com/office/drawing/2014/main" id="{4D2E8CE6-99D0-4BC9-AB4B-5295024C628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058150" y="3224213"/>
                    <a:ext cx="53975" cy="53975"/>
                  </a:xfrm>
                  <a:custGeom>
                    <a:avLst/>
                    <a:gdLst>
                      <a:gd name="T0" fmla="*/ 49 w 54"/>
                      <a:gd name="T1" fmla="*/ 35 h 54"/>
                      <a:gd name="T2" fmla="*/ 19 w 54"/>
                      <a:gd name="T3" fmla="*/ 50 h 54"/>
                      <a:gd name="T4" fmla="*/ 4 w 54"/>
                      <a:gd name="T5" fmla="*/ 19 h 54"/>
                      <a:gd name="T6" fmla="*/ 35 w 54"/>
                      <a:gd name="T7" fmla="*/ 5 h 54"/>
                      <a:gd name="T8" fmla="*/ 49 w 54"/>
                      <a:gd name="T9" fmla="*/ 35 h 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4" h="54">
                        <a:moveTo>
                          <a:pt x="49" y="35"/>
                        </a:moveTo>
                        <a:cubicBezTo>
                          <a:pt x="45" y="48"/>
                          <a:pt x="31" y="54"/>
                          <a:pt x="19" y="50"/>
                        </a:cubicBezTo>
                        <a:cubicBezTo>
                          <a:pt x="6" y="46"/>
                          <a:pt x="0" y="32"/>
                          <a:pt x="4" y="19"/>
                        </a:cubicBezTo>
                        <a:cubicBezTo>
                          <a:pt x="8" y="7"/>
                          <a:pt x="22" y="0"/>
                          <a:pt x="35" y="5"/>
                        </a:cubicBezTo>
                        <a:cubicBezTo>
                          <a:pt x="47" y="9"/>
                          <a:pt x="54" y="23"/>
                          <a:pt x="49" y="3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45" name="Group 94">
                  <a:extLst>
                    <a:ext uri="{FF2B5EF4-FFF2-40B4-BE49-F238E27FC236}">
                      <a16:creationId xmlns="" xmlns:a16="http://schemas.microsoft.com/office/drawing/2014/main" id="{56865575-30AD-4324-8F42-C575AA9D245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764463" y="2416176"/>
                  <a:ext cx="600075" cy="598488"/>
                  <a:chOff x="7764463" y="2416176"/>
                  <a:chExt cx="600075" cy="598488"/>
                </a:xfrm>
              </p:grpSpPr>
              <p:sp>
                <p:nvSpPr>
                  <p:cNvPr id="81" name="Freeform 57">
                    <a:extLst>
                      <a:ext uri="{FF2B5EF4-FFF2-40B4-BE49-F238E27FC236}">
                        <a16:creationId xmlns="" xmlns:a16="http://schemas.microsoft.com/office/drawing/2014/main" id="{D4150D97-D135-4437-A20B-5D408F824D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764463" y="2416176"/>
                    <a:ext cx="600075" cy="598488"/>
                  </a:xfrm>
                  <a:custGeom>
                    <a:avLst/>
                    <a:gdLst>
                      <a:gd name="T0" fmla="*/ 578 w 602"/>
                      <a:gd name="T1" fmla="*/ 256 h 602"/>
                      <a:gd name="T2" fmla="*/ 346 w 602"/>
                      <a:gd name="T3" fmla="*/ 578 h 602"/>
                      <a:gd name="T4" fmla="*/ 25 w 602"/>
                      <a:gd name="T5" fmla="*/ 346 h 602"/>
                      <a:gd name="T6" fmla="*/ 256 w 602"/>
                      <a:gd name="T7" fmla="*/ 25 h 602"/>
                      <a:gd name="T8" fmla="*/ 578 w 602"/>
                      <a:gd name="T9" fmla="*/ 256 h 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02" h="602">
                        <a:moveTo>
                          <a:pt x="578" y="256"/>
                        </a:moveTo>
                        <a:cubicBezTo>
                          <a:pt x="602" y="409"/>
                          <a:pt x="499" y="553"/>
                          <a:pt x="346" y="578"/>
                        </a:cubicBezTo>
                        <a:cubicBezTo>
                          <a:pt x="193" y="602"/>
                          <a:pt x="49" y="499"/>
                          <a:pt x="25" y="346"/>
                        </a:cubicBezTo>
                        <a:cubicBezTo>
                          <a:pt x="0" y="193"/>
                          <a:pt x="103" y="49"/>
                          <a:pt x="256" y="25"/>
                        </a:cubicBezTo>
                        <a:cubicBezTo>
                          <a:pt x="409" y="0"/>
                          <a:pt x="553" y="103"/>
                          <a:pt x="578" y="25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2" name="Freeform 58">
                    <a:extLst>
                      <a:ext uri="{FF2B5EF4-FFF2-40B4-BE49-F238E27FC236}">
                        <a16:creationId xmlns="" xmlns:a16="http://schemas.microsoft.com/office/drawing/2014/main" id="{BA933A48-5DCA-4CF9-8220-1937A709FF2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904163" y="2811463"/>
                    <a:ext cx="82550" cy="90488"/>
                  </a:xfrm>
                  <a:custGeom>
                    <a:avLst/>
                    <a:gdLst>
                      <a:gd name="T0" fmla="*/ 52 w 52"/>
                      <a:gd name="T1" fmla="*/ 50 h 57"/>
                      <a:gd name="T2" fmla="*/ 8 w 52"/>
                      <a:gd name="T3" fmla="*/ 57 h 57"/>
                      <a:gd name="T4" fmla="*/ 0 w 52"/>
                      <a:gd name="T5" fmla="*/ 7 h 57"/>
                      <a:gd name="T6" fmla="*/ 44 w 52"/>
                      <a:gd name="T7" fmla="*/ 0 h 57"/>
                      <a:gd name="T8" fmla="*/ 52 w 52"/>
                      <a:gd name="T9" fmla="*/ 50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2" h="57">
                        <a:moveTo>
                          <a:pt x="52" y="50"/>
                        </a:moveTo>
                        <a:lnTo>
                          <a:pt x="8" y="57"/>
                        </a:lnTo>
                        <a:lnTo>
                          <a:pt x="0" y="7"/>
                        </a:lnTo>
                        <a:lnTo>
                          <a:pt x="44" y="0"/>
                        </a:lnTo>
                        <a:lnTo>
                          <a:pt x="52" y="50"/>
                        </a:ln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3" name="Freeform 59">
                    <a:extLst>
                      <a:ext uri="{FF2B5EF4-FFF2-40B4-BE49-F238E27FC236}">
                        <a16:creationId xmlns="" xmlns:a16="http://schemas.microsoft.com/office/drawing/2014/main" id="{D66C7E55-4FC9-47EE-AA20-5647E1E1BE3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015288" y="2743201"/>
                    <a:ext cx="92075" cy="139700"/>
                  </a:xfrm>
                  <a:custGeom>
                    <a:avLst/>
                    <a:gdLst>
                      <a:gd name="T0" fmla="*/ 58 w 58"/>
                      <a:gd name="T1" fmla="*/ 81 h 88"/>
                      <a:gd name="T2" fmla="*/ 14 w 58"/>
                      <a:gd name="T3" fmla="*/ 88 h 88"/>
                      <a:gd name="T4" fmla="*/ 0 w 58"/>
                      <a:gd name="T5" fmla="*/ 7 h 88"/>
                      <a:gd name="T6" fmla="*/ 45 w 58"/>
                      <a:gd name="T7" fmla="*/ 0 h 88"/>
                      <a:gd name="T8" fmla="*/ 58 w 58"/>
                      <a:gd name="T9" fmla="*/ 81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8" h="88">
                        <a:moveTo>
                          <a:pt x="58" y="81"/>
                        </a:moveTo>
                        <a:lnTo>
                          <a:pt x="14" y="88"/>
                        </a:lnTo>
                        <a:lnTo>
                          <a:pt x="0" y="7"/>
                        </a:lnTo>
                        <a:lnTo>
                          <a:pt x="45" y="0"/>
                        </a:lnTo>
                        <a:lnTo>
                          <a:pt x="58" y="81"/>
                        </a:ln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4" name="Freeform 60">
                    <a:extLst>
                      <a:ext uri="{FF2B5EF4-FFF2-40B4-BE49-F238E27FC236}">
                        <a16:creationId xmlns="" xmlns:a16="http://schemas.microsoft.com/office/drawing/2014/main" id="{F948F6FD-20A8-479C-9272-45C81EA149C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8123238" y="2641601"/>
                    <a:ext cx="104775" cy="222250"/>
                  </a:xfrm>
                  <a:custGeom>
                    <a:avLst/>
                    <a:gdLst>
                      <a:gd name="T0" fmla="*/ 66 w 66"/>
                      <a:gd name="T1" fmla="*/ 133 h 140"/>
                      <a:gd name="T2" fmla="*/ 22 w 66"/>
                      <a:gd name="T3" fmla="*/ 140 h 140"/>
                      <a:gd name="T4" fmla="*/ 0 w 66"/>
                      <a:gd name="T5" fmla="*/ 7 h 140"/>
                      <a:gd name="T6" fmla="*/ 44 w 66"/>
                      <a:gd name="T7" fmla="*/ 0 h 140"/>
                      <a:gd name="T8" fmla="*/ 66 w 66"/>
                      <a:gd name="T9" fmla="*/ 133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" h="140">
                        <a:moveTo>
                          <a:pt x="66" y="133"/>
                        </a:moveTo>
                        <a:lnTo>
                          <a:pt x="22" y="140"/>
                        </a:lnTo>
                        <a:lnTo>
                          <a:pt x="0" y="7"/>
                        </a:lnTo>
                        <a:lnTo>
                          <a:pt x="44" y="0"/>
                        </a:lnTo>
                        <a:lnTo>
                          <a:pt x="66" y="133"/>
                        </a:ln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5" name="Freeform 61">
                    <a:extLst>
                      <a:ext uri="{FF2B5EF4-FFF2-40B4-BE49-F238E27FC236}">
                        <a16:creationId xmlns="" xmlns:a16="http://schemas.microsoft.com/office/drawing/2014/main" id="{826D8BC8-F900-4A97-94EB-60E566E1211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880350" y="2503488"/>
                    <a:ext cx="304800" cy="269875"/>
                  </a:xfrm>
                  <a:custGeom>
                    <a:avLst/>
                    <a:gdLst>
                      <a:gd name="T0" fmla="*/ 305 w 305"/>
                      <a:gd name="T1" fmla="*/ 103 h 271"/>
                      <a:gd name="T2" fmla="*/ 288 w 305"/>
                      <a:gd name="T3" fmla="*/ 0 h 271"/>
                      <a:gd name="T4" fmla="*/ 185 w 305"/>
                      <a:gd name="T5" fmla="*/ 16 h 271"/>
                      <a:gd name="T6" fmla="*/ 227 w 305"/>
                      <a:gd name="T7" fmla="*/ 47 h 271"/>
                      <a:gd name="T8" fmla="*/ 0 w 305"/>
                      <a:gd name="T9" fmla="*/ 229 h 271"/>
                      <a:gd name="T10" fmla="*/ 16 w 305"/>
                      <a:gd name="T11" fmla="*/ 271 h 271"/>
                      <a:gd name="T12" fmla="*/ 264 w 305"/>
                      <a:gd name="T13" fmla="*/ 74 h 271"/>
                      <a:gd name="T14" fmla="*/ 305 w 305"/>
                      <a:gd name="T15" fmla="*/ 103 h 2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05" h="271">
                        <a:moveTo>
                          <a:pt x="305" y="103"/>
                        </a:moveTo>
                        <a:cubicBezTo>
                          <a:pt x="288" y="0"/>
                          <a:pt x="288" y="0"/>
                          <a:pt x="288" y="0"/>
                        </a:cubicBezTo>
                        <a:cubicBezTo>
                          <a:pt x="185" y="16"/>
                          <a:pt x="185" y="16"/>
                          <a:pt x="185" y="16"/>
                        </a:cubicBezTo>
                        <a:cubicBezTo>
                          <a:pt x="227" y="47"/>
                          <a:pt x="227" y="47"/>
                          <a:pt x="227" y="47"/>
                        </a:cubicBezTo>
                        <a:cubicBezTo>
                          <a:pt x="182" y="111"/>
                          <a:pt x="135" y="178"/>
                          <a:pt x="0" y="229"/>
                        </a:cubicBezTo>
                        <a:cubicBezTo>
                          <a:pt x="16" y="271"/>
                          <a:pt x="16" y="271"/>
                          <a:pt x="16" y="271"/>
                        </a:cubicBezTo>
                        <a:cubicBezTo>
                          <a:pt x="164" y="216"/>
                          <a:pt x="218" y="141"/>
                          <a:pt x="264" y="74"/>
                        </a:cubicBezTo>
                        <a:lnTo>
                          <a:pt x="305" y="103"/>
                        </a:lnTo>
                        <a:close/>
                      </a:path>
                    </a:pathLst>
                  </a:custGeom>
                  <a:solidFill>
                    <a:srgbClr val="75438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46" name="Group 89">
                  <a:extLst>
                    <a:ext uri="{FF2B5EF4-FFF2-40B4-BE49-F238E27FC236}">
                      <a16:creationId xmlns="" xmlns:a16="http://schemas.microsoft.com/office/drawing/2014/main" id="{D7C17E78-580B-431C-8468-B66887A4A4B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687888" y="1590676"/>
                  <a:ext cx="541338" cy="539750"/>
                  <a:chOff x="4687888" y="1590676"/>
                  <a:chExt cx="541338" cy="539750"/>
                </a:xfrm>
              </p:grpSpPr>
              <p:sp>
                <p:nvSpPr>
                  <p:cNvPr id="77" name="Oval 62">
                    <a:extLst>
                      <a:ext uri="{FF2B5EF4-FFF2-40B4-BE49-F238E27FC236}">
                        <a16:creationId xmlns="" xmlns:a16="http://schemas.microsoft.com/office/drawing/2014/main" id="{E5E3FCED-FD94-492A-BB59-404E2757B2D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87888" y="1590676"/>
                    <a:ext cx="541338" cy="539750"/>
                  </a:xfrm>
                  <a:prstGeom prst="ellipse">
                    <a:avLst/>
                  </a:prstGeom>
                  <a:solidFill>
                    <a:srgbClr val="91D1D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8" name="Freeform 63">
                    <a:extLst>
                      <a:ext uri="{FF2B5EF4-FFF2-40B4-BE49-F238E27FC236}">
                        <a16:creationId xmlns="" xmlns:a16="http://schemas.microsoft.com/office/drawing/2014/main" id="{5523B51D-F53F-4A2B-AEE4-FF20145678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814888" y="1884363"/>
                    <a:ext cx="123825" cy="128588"/>
                  </a:xfrm>
                  <a:custGeom>
                    <a:avLst/>
                    <a:gdLst>
                      <a:gd name="T0" fmla="*/ 25 w 78"/>
                      <a:gd name="T1" fmla="*/ 81 h 81"/>
                      <a:gd name="T2" fmla="*/ 0 w 78"/>
                      <a:gd name="T3" fmla="*/ 58 h 81"/>
                      <a:gd name="T4" fmla="*/ 53 w 78"/>
                      <a:gd name="T5" fmla="*/ 0 h 81"/>
                      <a:gd name="T6" fmla="*/ 78 w 78"/>
                      <a:gd name="T7" fmla="*/ 23 h 81"/>
                      <a:gd name="T8" fmla="*/ 25 w 78"/>
                      <a:gd name="T9" fmla="*/ 81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" h="81">
                        <a:moveTo>
                          <a:pt x="25" y="81"/>
                        </a:moveTo>
                        <a:lnTo>
                          <a:pt x="0" y="58"/>
                        </a:lnTo>
                        <a:lnTo>
                          <a:pt x="53" y="0"/>
                        </a:lnTo>
                        <a:lnTo>
                          <a:pt x="78" y="23"/>
                        </a:lnTo>
                        <a:lnTo>
                          <a:pt x="25" y="8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9" name="Freeform 64">
                    <a:extLst>
                      <a:ext uri="{FF2B5EF4-FFF2-40B4-BE49-F238E27FC236}">
                        <a16:creationId xmlns="" xmlns:a16="http://schemas.microsoft.com/office/drawing/2014/main" id="{B4D15C3C-2F64-4686-8823-BC0400BEAA82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865688" y="1674813"/>
                    <a:ext cx="268288" cy="268288"/>
                  </a:xfrm>
                  <a:custGeom>
                    <a:avLst/>
                    <a:gdLst>
                      <a:gd name="T0" fmla="*/ 134 w 269"/>
                      <a:gd name="T1" fmla="*/ 269 h 269"/>
                      <a:gd name="T2" fmla="*/ 0 w 269"/>
                      <a:gd name="T3" fmla="*/ 134 h 269"/>
                      <a:gd name="T4" fmla="*/ 134 w 269"/>
                      <a:gd name="T5" fmla="*/ 0 h 269"/>
                      <a:gd name="T6" fmla="*/ 269 w 269"/>
                      <a:gd name="T7" fmla="*/ 134 h 269"/>
                      <a:gd name="T8" fmla="*/ 134 w 269"/>
                      <a:gd name="T9" fmla="*/ 269 h 269"/>
                      <a:gd name="T10" fmla="*/ 134 w 269"/>
                      <a:gd name="T11" fmla="*/ 23 h 269"/>
                      <a:gd name="T12" fmla="*/ 24 w 269"/>
                      <a:gd name="T13" fmla="*/ 134 h 269"/>
                      <a:gd name="T14" fmla="*/ 134 w 269"/>
                      <a:gd name="T15" fmla="*/ 245 h 269"/>
                      <a:gd name="T16" fmla="*/ 245 w 269"/>
                      <a:gd name="T17" fmla="*/ 134 h 269"/>
                      <a:gd name="T18" fmla="*/ 134 w 269"/>
                      <a:gd name="T19" fmla="*/ 23 h 2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9" h="269">
                        <a:moveTo>
                          <a:pt x="134" y="269"/>
                        </a:moveTo>
                        <a:cubicBezTo>
                          <a:pt x="60" y="269"/>
                          <a:pt x="0" y="208"/>
                          <a:pt x="0" y="134"/>
                        </a:cubicBezTo>
                        <a:cubicBezTo>
                          <a:pt x="0" y="60"/>
                          <a:pt x="60" y="0"/>
                          <a:pt x="134" y="0"/>
                        </a:cubicBezTo>
                        <a:cubicBezTo>
                          <a:pt x="209" y="0"/>
                          <a:pt x="269" y="60"/>
                          <a:pt x="269" y="134"/>
                        </a:cubicBezTo>
                        <a:cubicBezTo>
                          <a:pt x="269" y="208"/>
                          <a:pt x="209" y="269"/>
                          <a:pt x="134" y="269"/>
                        </a:cubicBezTo>
                        <a:close/>
                        <a:moveTo>
                          <a:pt x="134" y="23"/>
                        </a:moveTo>
                        <a:cubicBezTo>
                          <a:pt x="73" y="23"/>
                          <a:pt x="24" y="73"/>
                          <a:pt x="24" y="134"/>
                        </a:cubicBezTo>
                        <a:cubicBezTo>
                          <a:pt x="24" y="195"/>
                          <a:pt x="73" y="245"/>
                          <a:pt x="134" y="245"/>
                        </a:cubicBezTo>
                        <a:cubicBezTo>
                          <a:pt x="195" y="245"/>
                          <a:pt x="245" y="195"/>
                          <a:pt x="245" y="134"/>
                        </a:cubicBezTo>
                        <a:cubicBezTo>
                          <a:pt x="245" y="73"/>
                          <a:pt x="195" y="23"/>
                          <a:pt x="134" y="2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0" name="Freeform 65">
                    <a:extLst>
                      <a:ext uri="{FF2B5EF4-FFF2-40B4-BE49-F238E27FC236}">
                        <a16:creationId xmlns="" xmlns:a16="http://schemas.microsoft.com/office/drawing/2014/main" id="{FAEA3367-5A09-41CB-B11C-1744333E2DD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799013" y="1982788"/>
                    <a:ext cx="50800" cy="47625"/>
                  </a:xfrm>
                  <a:custGeom>
                    <a:avLst/>
                    <a:gdLst>
                      <a:gd name="T0" fmla="*/ 10 w 50"/>
                      <a:gd name="T1" fmla="*/ 0 h 48"/>
                      <a:gd name="T2" fmla="*/ 12 w 50"/>
                      <a:gd name="T3" fmla="*/ 38 h 48"/>
                      <a:gd name="T4" fmla="*/ 50 w 50"/>
                      <a:gd name="T5" fmla="*/ 36 h 48"/>
                      <a:gd name="T6" fmla="*/ 10 w 50"/>
                      <a:gd name="T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0" h="48">
                        <a:moveTo>
                          <a:pt x="10" y="0"/>
                        </a:moveTo>
                        <a:cubicBezTo>
                          <a:pt x="0" y="11"/>
                          <a:pt x="1" y="28"/>
                          <a:pt x="12" y="38"/>
                        </a:cubicBezTo>
                        <a:cubicBezTo>
                          <a:pt x="23" y="48"/>
                          <a:pt x="40" y="47"/>
                          <a:pt x="50" y="36"/>
                        </a:cubicBezTo>
                        <a:lnTo>
                          <a:pt x="1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47" name="Group 92">
                  <a:extLst>
                    <a:ext uri="{FF2B5EF4-FFF2-40B4-BE49-F238E27FC236}">
                      <a16:creationId xmlns="" xmlns:a16="http://schemas.microsoft.com/office/drawing/2014/main" id="{3F580F9C-4DA9-45D0-98E0-CE5AC15126D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254875" y="1392238"/>
                  <a:ext cx="488950" cy="485775"/>
                  <a:chOff x="7254875" y="1392238"/>
                  <a:chExt cx="488950" cy="485775"/>
                </a:xfrm>
              </p:grpSpPr>
              <p:sp>
                <p:nvSpPr>
                  <p:cNvPr id="75" name="Freeform 66">
                    <a:extLst>
                      <a:ext uri="{FF2B5EF4-FFF2-40B4-BE49-F238E27FC236}">
                        <a16:creationId xmlns="" xmlns:a16="http://schemas.microsoft.com/office/drawing/2014/main" id="{CF4CE23B-8F65-4991-80E6-05E902E8DB2A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254875" y="1392238"/>
                    <a:ext cx="488950" cy="485775"/>
                  </a:xfrm>
                  <a:custGeom>
                    <a:avLst/>
                    <a:gdLst>
                      <a:gd name="T0" fmla="*/ 244 w 489"/>
                      <a:gd name="T1" fmla="*/ 488 h 488"/>
                      <a:gd name="T2" fmla="*/ 0 w 489"/>
                      <a:gd name="T3" fmla="*/ 244 h 488"/>
                      <a:gd name="T4" fmla="*/ 244 w 489"/>
                      <a:gd name="T5" fmla="*/ 0 h 488"/>
                      <a:gd name="T6" fmla="*/ 489 w 489"/>
                      <a:gd name="T7" fmla="*/ 244 h 488"/>
                      <a:gd name="T8" fmla="*/ 244 w 489"/>
                      <a:gd name="T9" fmla="*/ 488 h 488"/>
                      <a:gd name="T10" fmla="*/ 244 w 489"/>
                      <a:gd name="T11" fmla="*/ 48 h 488"/>
                      <a:gd name="T12" fmla="*/ 48 w 489"/>
                      <a:gd name="T13" fmla="*/ 244 h 488"/>
                      <a:gd name="T14" fmla="*/ 244 w 489"/>
                      <a:gd name="T15" fmla="*/ 440 h 488"/>
                      <a:gd name="T16" fmla="*/ 440 w 489"/>
                      <a:gd name="T17" fmla="*/ 244 h 488"/>
                      <a:gd name="T18" fmla="*/ 244 w 489"/>
                      <a:gd name="T19" fmla="*/ 48 h 4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9" h="488">
                        <a:moveTo>
                          <a:pt x="244" y="488"/>
                        </a:moveTo>
                        <a:cubicBezTo>
                          <a:pt x="110" y="488"/>
                          <a:pt x="0" y="379"/>
                          <a:pt x="0" y="244"/>
                        </a:cubicBezTo>
                        <a:cubicBezTo>
                          <a:pt x="0" y="109"/>
                          <a:pt x="110" y="0"/>
                          <a:pt x="244" y="0"/>
                        </a:cubicBezTo>
                        <a:cubicBezTo>
                          <a:pt x="379" y="0"/>
                          <a:pt x="489" y="109"/>
                          <a:pt x="489" y="244"/>
                        </a:cubicBezTo>
                        <a:cubicBezTo>
                          <a:pt x="489" y="379"/>
                          <a:pt x="379" y="488"/>
                          <a:pt x="244" y="488"/>
                        </a:cubicBezTo>
                        <a:close/>
                        <a:moveTo>
                          <a:pt x="244" y="48"/>
                        </a:moveTo>
                        <a:cubicBezTo>
                          <a:pt x="136" y="48"/>
                          <a:pt x="48" y="136"/>
                          <a:pt x="48" y="244"/>
                        </a:cubicBezTo>
                        <a:cubicBezTo>
                          <a:pt x="48" y="352"/>
                          <a:pt x="136" y="440"/>
                          <a:pt x="244" y="440"/>
                        </a:cubicBezTo>
                        <a:cubicBezTo>
                          <a:pt x="352" y="440"/>
                          <a:pt x="440" y="352"/>
                          <a:pt x="440" y="244"/>
                        </a:cubicBezTo>
                        <a:cubicBezTo>
                          <a:pt x="440" y="136"/>
                          <a:pt x="352" y="48"/>
                          <a:pt x="244" y="4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6" name="Freeform 67">
                    <a:extLst>
                      <a:ext uri="{FF2B5EF4-FFF2-40B4-BE49-F238E27FC236}">
                        <a16:creationId xmlns="" xmlns:a16="http://schemas.microsoft.com/office/drawing/2014/main" id="{52394961-7F78-43FF-866B-C174F7D2B20A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408863" y="1492251"/>
                    <a:ext cx="184150" cy="287338"/>
                  </a:xfrm>
                  <a:custGeom>
                    <a:avLst/>
                    <a:gdLst>
                      <a:gd name="T0" fmla="*/ 185 w 185"/>
                      <a:gd name="T1" fmla="*/ 2 h 289"/>
                      <a:gd name="T2" fmla="*/ 183 w 185"/>
                      <a:gd name="T3" fmla="*/ 0 h 289"/>
                      <a:gd name="T4" fmla="*/ 85 w 185"/>
                      <a:gd name="T5" fmla="*/ 106 h 289"/>
                      <a:gd name="T6" fmla="*/ 60 w 185"/>
                      <a:gd name="T7" fmla="*/ 123 h 289"/>
                      <a:gd name="T8" fmla="*/ 55 w 185"/>
                      <a:gd name="T9" fmla="*/ 151 h 289"/>
                      <a:gd name="T10" fmla="*/ 0 w 185"/>
                      <a:gd name="T11" fmla="*/ 287 h 289"/>
                      <a:gd name="T12" fmla="*/ 2 w 185"/>
                      <a:gd name="T13" fmla="*/ 289 h 289"/>
                      <a:gd name="T14" fmla="*/ 101 w 185"/>
                      <a:gd name="T15" fmla="*/ 182 h 289"/>
                      <a:gd name="T16" fmla="*/ 126 w 185"/>
                      <a:gd name="T17" fmla="*/ 165 h 289"/>
                      <a:gd name="T18" fmla="*/ 131 w 185"/>
                      <a:gd name="T19" fmla="*/ 135 h 289"/>
                      <a:gd name="T20" fmla="*/ 185 w 185"/>
                      <a:gd name="T21" fmla="*/ 2 h 289"/>
                      <a:gd name="T22" fmla="*/ 109 w 185"/>
                      <a:gd name="T23" fmla="*/ 155 h 289"/>
                      <a:gd name="T24" fmla="*/ 80 w 185"/>
                      <a:gd name="T25" fmla="*/ 161 h 289"/>
                      <a:gd name="T26" fmla="*/ 73 w 185"/>
                      <a:gd name="T27" fmla="*/ 132 h 289"/>
                      <a:gd name="T28" fmla="*/ 102 w 185"/>
                      <a:gd name="T29" fmla="*/ 126 h 289"/>
                      <a:gd name="T30" fmla="*/ 109 w 185"/>
                      <a:gd name="T31" fmla="*/ 155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85" h="289">
                        <a:moveTo>
                          <a:pt x="185" y="2"/>
                        </a:moveTo>
                        <a:cubicBezTo>
                          <a:pt x="183" y="0"/>
                          <a:pt x="183" y="0"/>
                          <a:pt x="183" y="0"/>
                        </a:cubicBezTo>
                        <a:cubicBezTo>
                          <a:pt x="85" y="106"/>
                          <a:pt x="85" y="106"/>
                          <a:pt x="85" y="106"/>
                        </a:cubicBezTo>
                        <a:cubicBezTo>
                          <a:pt x="75" y="108"/>
                          <a:pt x="66" y="114"/>
                          <a:pt x="60" y="123"/>
                        </a:cubicBezTo>
                        <a:cubicBezTo>
                          <a:pt x="55" y="132"/>
                          <a:pt x="53" y="142"/>
                          <a:pt x="55" y="151"/>
                        </a:cubicBezTo>
                        <a:cubicBezTo>
                          <a:pt x="0" y="287"/>
                          <a:pt x="0" y="287"/>
                          <a:pt x="0" y="287"/>
                        </a:cubicBezTo>
                        <a:cubicBezTo>
                          <a:pt x="2" y="289"/>
                          <a:pt x="2" y="289"/>
                          <a:pt x="2" y="289"/>
                        </a:cubicBezTo>
                        <a:cubicBezTo>
                          <a:pt x="101" y="182"/>
                          <a:pt x="101" y="182"/>
                          <a:pt x="101" y="182"/>
                        </a:cubicBezTo>
                        <a:cubicBezTo>
                          <a:pt x="111" y="180"/>
                          <a:pt x="120" y="174"/>
                          <a:pt x="126" y="165"/>
                        </a:cubicBezTo>
                        <a:cubicBezTo>
                          <a:pt x="132" y="156"/>
                          <a:pt x="134" y="145"/>
                          <a:pt x="131" y="135"/>
                        </a:cubicBezTo>
                        <a:lnTo>
                          <a:pt x="185" y="2"/>
                        </a:lnTo>
                        <a:close/>
                        <a:moveTo>
                          <a:pt x="109" y="155"/>
                        </a:moveTo>
                        <a:cubicBezTo>
                          <a:pt x="102" y="164"/>
                          <a:pt x="89" y="167"/>
                          <a:pt x="80" y="161"/>
                        </a:cubicBezTo>
                        <a:cubicBezTo>
                          <a:pt x="70" y="155"/>
                          <a:pt x="67" y="142"/>
                          <a:pt x="73" y="132"/>
                        </a:cubicBezTo>
                        <a:cubicBezTo>
                          <a:pt x="80" y="122"/>
                          <a:pt x="92" y="119"/>
                          <a:pt x="102" y="126"/>
                        </a:cubicBezTo>
                        <a:cubicBezTo>
                          <a:pt x="112" y="132"/>
                          <a:pt x="115" y="145"/>
                          <a:pt x="109" y="15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sp>
              <p:nvSpPr>
                <p:cNvPr id="48" name="Freeform 68">
                  <a:extLst>
                    <a:ext uri="{FF2B5EF4-FFF2-40B4-BE49-F238E27FC236}">
                      <a16:creationId xmlns="" xmlns:a16="http://schemas.microsoft.com/office/drawing/2014/main" id="{6EECA27F-E3A7-4A74-98F2-7EB13B15A852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5943600" y="1001713"/>
                  <a:ext cx="498475" cy="496888"/>
                </a:xfrm>
                <a:custGeom>
                  <a:avLst/>
                  <a:gdLst>
                    <a:gd name="T0" fmla="*/ 498 w 499"/>
                    <a:gd name="T1" fmla="*/ 264 h 499"/>
                    <a:gd name="T2" fmla="*/ 497 w 499"/>
                    <a:gd name="T3" fmla="*/ 220 h 499"/>
                    <a:gd name="T4" fmla="*/ 446 w 499"/>
                    <a:gd name="T5" fmla="*/ 211 h 499"/>
                    <a:gd name="T6" fmla="*/ 441 w 499"/>
                    <a:gd name="T7" fmla="*/ 192 h 499"/>
                    <a:gd name="T8" fmla="*/ 434 w 499"/>
                    <a:gd name="T9" fmla="*/ 173 h 499"/>
                    <a:gd name="T10" fmla="*/ 472 w 499"/>
                    <a:gd name="T11" fmla="*/ 138 h 499"/>
                    <a:gd name="T12" fmla="*/ 449 w 499"/>
                    <a:gd name="T13" fmla="*/ 100 h 499"/>
                    <a:gd name="T14" fmla="*/ 400 w 499"/>
                    <a:gd name="T15" fmla="*/ 119 h 499"/>
                    <a:gd name="T16" fmla="*/ 371 w 499"/>
                    <a:gd name="T17" fmla="*/ 91 h 499"/>
                    <a:gd name="T18" fmla="*/ 386 w 499"/>
                    <a:gd name="T19" fmla="*/ 42 h 499"/>
                    <a:gd name="T20" fmla="*/ 348 w 499"/>
                    <a:gd name="T21" fmla="*/ 21 h 499"/>
                    <a:gd name="T22" fmla="*/ 315 w 499"/>
                    <a:gd name="T23" fmla="*/ 61 h 499"/>
                    <a:gd name="T24" fmla="*/ 276 w 499"/>
                    <a:gd name="T25" fmla="*/ 52 h 499"/>
                    <a:gd name="T26" fmla="*/ 264 w 499"/>
                    <a:gd name="T27" fmla="*/ 1 h 499"/>
                    <a:gd name="T28" fmla="*/ 220 w 499"/>
                    <a:gd name="T29" fmla="*/ 2 h 499"/>
                    <a:gd name="T30" fmla="*/ 212 w 499"/>
                    <a:gd name="T31" fmla="*/ 53 h 499"/>
                    <a:gd name="T32" fmla="*/ 192 w 499"/>
                    <a:gd name="T33" fmla="*/ 58 h 499"/>
                    <a:gd name="T34" fmla="*/ 173 w 499"/>
                    <a:gd name="T35" fmla="*/ 65 h 499"/>
                    <a:gd name="T36" fmla="*/ 138 w 499"/>
                    <a:gd name="T37" fmla="*/ 27 h 499"/>
                    <a:gd name="T38" fmla="*/ 101 w 499"/>
                    <a:gd name="T39" fmla="*/ 50 h 499"/>
                    <a:gd name="T40" fmla="*/ 119 w 499"/>
                    <a:gd name="T41" fmla="*/ 99 h 499"/>
                    <a:gd name="T42" fmla="*/ 91 w 499"/>
                    <a:gd name="T43" fmla="*/ 128 h 499"/>
                    <a:gd name="T44" fmla="*/ 42 w 499"/>
                    <a:gd name="T45" fmla="*/ 112 h 499"/>
                    <a:gd name="T46" fmla="*/ 21 w 499"/>
                    <a:gd name="T47" fmla="*/ 151 h 499"/>
                    <a:gd name="T48" fmla="*/ 61 w 499"/>
                    <a:gd name="T49" fmla="*/ 184 h 499"/>
                    <a:gd name="T50" fmla="*/ 52 w 499"/>
                    <a:gd name="T51" fmla="*/ 223 h 499"/>
                    <a:gd name="T52" fmla="*/ 1 w 499"/>
                    <a:gd name="T53" fmla="*/ 235 h 499"/>
                    <a:gd name="T54" fmla="*/ 3 w 499"/>
                    <a:gd name="T55" fmla="*/ 279 h 499"/>
                    <a:gd name="T56" fmla="*/ 54 w 499"/>
                    <a:gd name="T57" fmla="*/ 287 h 499"/>
                    <a:gd name="T58" fmla="*/ 58 w 499"/>
                    <a:gd name="T59" fmla="*/ 307 h 499"/>
                    <a:gd name="T60" fmla="*/ 65 w 499"/>
                    <a:gd name="T61" fmla="*/ 326 h 499"/>
                    <a:gd name="T62" fmla="*/ 27 w 499"/>
                    <a:gd name="T63" fmla="*/ 361 h 499"/>
                    <a:gd name="T64" fmla="*/ 50 w 499"/>
                    <a:gd name="T65" fmla="*/ 398 h 499"/>
                    <a:gd name="T66" fmla="*/ 99 w 499"/>
                    <a:gd name="T67" fmla="*/ 380 h 499"/>
                    <a:gd name="T68" fmla="*/ 128 w 499"/>
                    <a:gd name="T69" fmla="*/ 408 h 499"/>
                    <a:gd name="T70" fmla="*/ 113 w 499"/>
                    <a:gd name="T71" fmla="*/ 457 h 499"/>
                    <a:gd name="T72" fmla="*/ 151 w 499"/>
                    <a:gd name="T73" fmla="*/ 478 h 499"/>
                    <a:gd name="T74" fmla="*/ 184 w 499"/>
                    <a:gd name="T75" fmla="*/ 438 h 499"/>
                    <a:gd name="T76" fmla="*/ 223 w 499"/>
                    <a:gd name="T77" fmla="*/ 447 h 499"/>
                    <a:gd name="T78" fmla="*/ 235 w 499"/>
                    <a:gd name="T79" fmla="*/ 498 h 499"/>
                    <a:gd name="T80" fmla="*/ 279 w 499"/>
                    <a:gd name="T81" fmla="*/ 496 h 499"/>
                    <a:gd name="T82" fmla="*/ 287 w 499"/>
                    <a:gd name="T83" fmla="*/ 445 h 499"/>
                    <a:gd name="T84" fmla="*/ 307 w 499"/>
                    <a:gd name="T85" fmla="*/ 441 h 499"/>
                    <a:gd name="T86" fmla="*/ 326 w 499"/>
                    <a:gd name="T87" fmla="*/ 434 h 499"/>
                    <a:gd name="T88" fmla="*/ 361 w 499"/>
                    <a:gd name="T89" fmla="*/ 472 h 499"/>
                    <a:gd name="T90" fmla="*/ 398 w 499"/>
                    <a:gd name="T91" fmla="*/ 449 h 499"/>
                    <a:gd name="T92" fmla="*/ 380 w 499"/>
                    <a:gd name="T93" fmla="*/ 400 h 499"/>
                    <a:gd name="T94" fmla="*/ 408 w 499"/>
                    <a:gd name="T95" fmla="*/ 371 h 499"/>
                    <a:gd name="T96" fmla="*/ 457 w 499"/>
                    <a:gd name="T97" fmla="*/ 386 h 499"/>
                    <a:gd name="T98" fmla="*/ 478 w 499"/>
                    <a:gd name="T99" fmla="*/ 347 h 499"/>
                    <a:gd name="T100" fmla="*/ 438 w 499"/>
                    <a:gd name="T101" fmla="*/ 314 h 499"/>
                    <a:gd name="T102" fmla="*/ 447 w 499"/>
                    <a:gd name="T103" fmla="*/ 276 h 499"/>
                    <a:gd name="T104" fmla="*/ 498 w 499"/>
                    <a:gd name="T105" fmla="*/ 264 h 499"/>
                    <a:gd name="T106" fmla="*/ 256 w 499"/>
                    <a:gd name="T107" fmla="*/ 303 h 499"/>
                    <a:gd name="T108" fmla="*/ 196 w 499"/>
                    <a:gd name="T109" fmla="*/ 256 h 499"/>
                    <a:gd name="T110" fmla="*/ 243 w 499"/>
                    <a:gd name="T111" fmla="*/ 196 h 499"/>
                    <a:gd name="T112" fmla="*/ 303 w 499"/>
                    <a:gd name="T113" fmla="*/ 242 h 499"/>
                    <a:gd name="T114" fmla="*/ 256 w 499"/>
                    <a:gd name="T115" fmla="*/ 303 h 4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499" h="499">
                      <a:moveTo>
                        <a:pt x="498" y="264"/>
                      </a:moveTo>
                      <a:cubicBezTo>
                        <a:pt x="499" y="250"/>
                        <a:pt x="498" y="235"/>
                        <a:pt x="497" y="220"/>
                      </a:cubicBezTo>
                      <a:cubicBezTo>
                        <a:pt x="446" y="211"/>
                        <a:pt x="446" y="211"/>
                        <a:pt x="446" y="211"/>
                      </a:cubicBezTo>
                      <a:cubicBezTo>
                        <a:pt x="444" y="205"/>
                        <a:pt x="443" y="198"/>
                        <a:pt x="441" y="192"/>
                      </a:cubicBezTo>
                      <a:cubicBezTo>
                        <a:pt x="439" y="186"/>
                        <a:pt x="437" y="179"/>
                        <a:pt x="434" y="173"/>
                      </a:cubicBezTo>
                      <a:cubicBezTo>
                        <a:pt x="472" y="138"/>
                        <a:pt x="472" y="138"/>
                        <a:pt x="472" y="138"/>
                      </a:cubicBezTo>
                      <a:cubicBezTo>
                        <a:pt x="465" y="125"/>
                        <a:pt x="458" y="112"/>
                        <a:pt x="449" y="100"/>
                      </a:cubicBezTo>
                      <a:cubicBezTo>
                        <a:pt x="400" y="119"/>
                        <a:pt x="400" y="119"/>
                        <a:pt x="400" y="119"/>
                      </a:cubicBezTo>
                      <a:cubicBezTo>
                        <a:pt x="392" y="108"/>
                        <a:pt x="382" y="99"/>
                        <a:pt x="371" y="91"/>
                      </a:cubicBezTo>
                      <a:cubicBezTo>
                        <a:pt x="386" y="42"/>
                        <a:pt x="386" y="42"/>
                        <a:pt x="386" y="42"/>
                      </a:cubicBezTo>
                      <a:cubicBezTo>
                        <a:pt x="374" y="34"/>
                        <a:pt x="361" y="27"/>
                        <a:pt x="348" y="21"/>
                      </a:cubicBezTo>
                      <a:cubicBezTo>
                        <a:pt x="315" y="61"/>
                        <a:pt x="315" y="61"/>
                        <a:pt x="315" y="61"/>
                      </a:cubicBezTo>
                      <a:cubicBezTo>
                        <a:pt x="302" y="56"/>
                        <a:pt x="289" y="53"/>
                        <a:pt x="276" y="52"/>
                      </a:cubicBezTo>
                      <a:cubicBezTo>
                        <a:pt x="264" y="1"/>
                        <a:pt x="264" y="1"/>
                        <a:pt x="264" y="1"/>
                      </a:cubicBezTo>
                      <a:cubicBezTo>
                        <a:pt x="250" y="0"/>
                        <a:pt x="235" y="1"/>
                        <a:pt x="220" y="2"/>
                      </a:cubicBezTo>
                      <a:cubicBezTo>
                        <a:pt x="212" y="53"/>
                        <a:pt x="212" y="53"/>
                        <a:pt x="212" y="53"/>
                      </a:cubicBezTo>
                      <a:cubicBezTo>
                        <a:pt x="205" y="55"/>
                        <a:pt x="199" y="56"/>
                        <a:pt x="192" y="58"/>
                      </a:cubicBezTo>
                      <a:cubicBezTo>
                        <a:pt x="186" y="60"/>
                        <a:pt x="179" y="62"/>
                        <a:pt x="173" y="65"/>
                      </a:cubicBezTo>
                      <a:cubicBezTo>
                        <a:pt x="138" y="27"/>
                        <a:pt x="138" y="27"/>
                        <a:pt x="138" y="27"/>
                      </a:cubicBezTo>
                      <a:cubicBezTo>
                        <a:pt x="125" y="34"/>
                        <a:pt x="112" y="41"/>
                        <a:pt x="101" y="50"/>
                      </a:cubicBezTo>
                      <a:cubicBezTo>
                        <a:pt x="119" y="99"/>
                        <a:pt x="119" y="99"/>
                        <a:pt x="119" y="99"/>
                      </a:cubicBezTo>
                      <a:cubicBezTo>
                        <a:pt x="109" y="107"/>
                        <a:pt x="99" y="117"/>
                        <a:pt x="91" y="128"/>
                      </a:cubicBezTo>
                      <a:cubicBezTo>
                        <a:pt x="42" y="112"/>
                        <a:pt x="42" y="112"/>
                        <a:pt x="42" y="112"/>
                      </a:cubicBezTo>
                      <a:cubicBezTo>
                        <a:pt x="34" y="125"/>
                        <a:pt x="27" y="138"/>
                        <a:pt x="21" y="151"/>
                      </a:cubicBezTo>
                      <a:cubicBezTo>
                        <a:pt x="61" y="184"/>
                        <a:pt x="61" y="184"/>
                        <a:pt x="61" y="184"/>
                      </a:cubicBezTo>
                      <a:cubicBezTo>
                        <a:pt x="57" y="197"/>
                        <a:pt x="53" y="210"/>
                        <a:pt x="52" y="223"/>
                      </a:cubicBezTo>
                      <a:cubicBezTo>
                        <a:pt x="1" y="235"/>
                        <a:pt x="1" y="235"/>
                        <a:pt x="1" y="235"/>
                      </a:cubicBezTo>
                      <a:cubicBezTo>
                        <a:pt x="0" y="249"/>
                        <a:pt x="1" y="264"/>
                        <a:pt x="3" y="279"/>
                      </a:cubicBezTo>
                      <a:cubicBezTo>
                        <a:pt x="54" y="287"/>
                        <a:pt x="54" y="287"/>
                        <a:pt x="54" y="287"/>
                      </a:cubicBezTo>
                      <a:cubicBezTo>
                        <a:pt x="55" y="294"/>
                        <a:pt x="56" y="300"/>
                        <a:pt x="58" y="307"/>
                      </a:cubicBezTo>
                      <a:cubicBezTo>
                        <a:pt x="60" y="313"/>
                        <a:pt x="63" y="319"/>
                        <a:pt x="65" y="326"/>
                      </a:cubicBezTo>
                      <a:cubicBezTo>
                        <a:pt x="27" y="361"/>
                        <a:pt x="27" y="361"/>
                        <a:pt x="27" y="361"/>
                      </a:cubicBezTo>
                      <a:cubicBezTo>
                        <a:pt x="34" y="374"/>
                        <a:pt x="42" y="387"/>
                        <a:pt x="50" y="398"/>
                      </a:cubicBezTo>
                      <a:cubicBezTo>
                        <a:pt x="99" y="380"/>
                        <a:pt x="99" y="380"/>
                        <a:pt x="99" y="380"/>
                      </a:cubicBezTo>
                      <a:cubicBezTo>
                        <a:pt x="108" y="390"/>
                        <a:pt x="117" y="399"/>
                        <a:pt x="128" y="408"/>
                      </a:cubicBezTo>
                      <a:cubicBezTo>
                        <a:pt x="113" y="457"/>
                        <a:pt x="113" y="457"/>
                        <a:pt x="113" y="457"/>
                      </a:cubicBezTo>
                      <a:cubicBezTo>
                        <a:pt x="125" y="465"/>
                        <a:pt x="138" y="472"/>
                        <a:pt x="151" y="478"/>
                      </a:cubicBezTo>
                      <a:cubicBezTo>
                        <a:pt x="184" y="438"/>
                        <a:pt x="184" y="438"/>
                        <a:pt x="184" y="438"/>
                      </a:cubicBezTo>
                      <a:cubicBezTo>
                        <a:pt x="197" y="442"/>
                        <a:pt x="210" y="445"/>
                        <a:pt x="223" y="447"/>
                      </a:cubicBezTo>
                      <a:cubicBezTo>
                        <a:pt x="235" y="498"/>
                        <a:pt x="235" y="498"/>
                        <a:pt x="235" y="498"/>
                      </a:cubicBezTo>
                      <a:cubicBezTo>
                        <a:pt x="249" y="499"/>
                        <a:pt x="264" y="498"/>
                        <a:pt x="279" y="496"/>
                      </a:cubicBezTo>
                      <a:cubicBezTo>
                        <a:pt x="287" y="445"/>
                        <a:pt x="287" y="445"/>
                        <a:pt x="287" y="445"/>
                      </a:cubicBezTo>
                      <a:cubicBezTo>
                        <a:pt x="294" y="444"/>
                        <a:pt x="300" y="442"/>
                        <a:pt x="307" y="441"/>
                      </a:cubicBezTo>
                      <a:cubicBezTo>
                        <a:pt x="313" y="439"/>
                        <a:pt x="320" y="436"/>
                        <a:pt x="326" y="434"/>
                      </a:cubicBezTo>
                      <a:cubicBezTo>
                        <a:pt x="361" y="472"/>
                        <a:pt x="361" y="472"/>
                        <a:pt x="361" y="472"/>
                      </a:cubicBezTo>
                      <a:cubicBezTo>
                        <a:pt x="374" y="465"/>
                        <a:pt x="387" y="457"/>
                        <a:pt x="398" y="449"/>
                      </a:cubicBezTo>
                      <a:cubicBezTo>
                        <a:pt x="380" y="400"/>
                        <a:pt x="380" y="400"/>
                        <a:pt x="380" y="400"/>
                      </a:cubicBezTo>
                      <a:cubicBezTo>
                        <a:pt x="390" y="391"/>
                        <a:pt x="400" y="382"/>
                        <a:pt x="408" y="371"/>
                      </a:cubicBezTo>
                      <a:cubicBezTo>
                        <a:pt x="457" y="386"/>
                        <a:pt x="457" y="386"/>
                        <a:pt x="457" y="386"/>
                      </a:cubicBezTo>
                      <a:cubicBezTo>
                        <a:pt x="465" y="374"/>
                        <a:pt x="472" y="361"/>
                        <a:pt x="478" y="347"/>
                      </a:cubicBezTo>
                      <a:cubicBezTo>
                        <a:pt x="438" y="314"/>
                        <a:pt x="438" y="314"/>
                        <a:pt x="438" y="314"/>
                      </a:cubicBezTo>
                      <a:cubicBezTo>
                        <a:pt x="443" y="302"/>
                        <a:pt x="446" y="289"/>
                        <a:pt x="447" y="276"/>
                      </a:cubicBezTo>
                      <a:lnTo>
                        <a:pt x="498" y="264"/>
                      </a:lnTo>
                      <a:close/>
                      <a:moveTo>
                        <a:pt x="256" y="303"/>
                      </a:moveTo>
                      <a:cubicBezTo>
                        <a:pt x="227" y="306"/>
                        <a:pt x="200" y="286"/>
                        <a:pt x="196" y="256"/>
                      </a:cubicBezTo>
                      <a:cubicBezTo>
                        <a:pt x="192" y="227"/>
                        <a:pt x="213" y="200"/>
                        <a:pt x="243" y="196"/>
                      </a:cubicBezTo>
                      <a:cubicBezTo>
                        <a:pt x="272" y="192"/>
                        <a:pt x="299" y="213"/>
                        <a:pt x="303" y="242"/>
                      </a:cubicBezTo>
                      <a:cubicBezTo>
                        <a:pt x="307" y="272"/>
                        <a:pt x="286" y="299"/>
                        <a:pt x="256" y="3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49" name="Group 93">
                  <a:extLst>
                    <a:ext uri="{FF2B5EF4-FFF2-40B4-BE49-F238E27FC236}">
                      <a16:creationId xmlns="" xmlns:a16="http://schemas.microsoft.com/office/drawing/2014/main" id="{737379F2-ECA7-4CF7-89A0-2F608107FAF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599363" y="1841501"/>
                  <a:ext cx="466725" cy="528638"/>
                  <a:chOff x="7599363" y="1841501"/>
                  <a:chExt cx="466725" cy="528638"/>
                </a:xfrm>
              </p:grpSpPr>
              <p:sp>
                <p:nvSpPr>
                  <p:cNvPr id="68" name="Freeform 69">
                    <a:extLst>
                      <a:ext uri="{FF2B5EF4-FFF2-40B4-BE49-F238E27FC236}">
                        <a16:creationId xmlns="" xmlns:a16="http://schemas.microsoft.com/office/drawing/2014/main" id="{1E220A56-FCA2-42DC-BF60-D6F5F95C0314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664450" y="1933576"/>
                    <a:ext cx="339725" cy="346075"/>
                  </a:xfrm>
                  <a:custGeom>
                    <a:avLst/>
                    <a:gdLst>
                      <a:gd name="T0" fmla="*/ 170 w 341"/>
                      <a:gd name="T1" fmla="*/ 347 h 347"/>
                      <a:gd name="T2" fmla="*/ 341 w 341"/>
                      <a:gd name="T3" fmla="*/ 174 h 347"/>
                      <a:gd name="T4" fmla="*/ 170 w 341"/>
                      <a:gd name="T5" fmla="*/ 0 h 347"/>
                      <a:gd name="T6" fmla="*/ 0 w 341"/>
                      <a:gd name="T7" fmla="*/ 174 h 347"/>
                      <a:gd name="T8" fmla="*/ 170 w 341"/>
                      <a:gd name="T9" fmla="*/ 347 h 347"/>
                      <a:gd name="T10" fmla="*/ 290 w 341"/>
                      <a:gd name="T11" fmla="*/ 174 h 347"/>
                      <a:gd name="T12" fmla="*/ 283 w 341"/>
                      <a:gd name="T13" fmla="*/ 215 h 347"/>
                      <a:gd name="T14" fmla="*/ 223 w 341"/>
                      <a:gd name="T15" fmla="*/ 180 h 347"/>
                      <a:gd name="T16" fmla="*/ 223 w 341"/>
                      <a:gd name="T17" fmla="*/ 174 h 347"/>
                      <a:gd name="T18" fmla="*/ 221 w 341"/>
                      <a:gd name="T19" fmla="*/ 158 h 347"/>
                      <a:gd name="T20" fmla="*/ 279 w 341"/>
                      <a:gd name="T21" fmla="*/ 124 h 347"/>
                      <a:gd name="T22" fmla="*/ 290 w 341"/>
                      <a:gd name="T23" fmla="*/ 174 h 347"/>
                      <a:gd name="T24" fmla="*/ 118 w 341"/>
                      <a:gd name="T25" fmla="*/ 180 h 347"/>
                      <a:gd name="T26" fmla="*/ 58 w 341"/>
                      <a:gd name="T27" fmla="*/ 215 h 347"/>
                      <a:gd name="T28" fmla="*/ 51 w 341"/>
                      <a:gd name="T29" fmla="*/ 174 h 347"/>
                      <a:gd name="T30" fmla="*/ 61 w 341"/>
                      <a:gd name="T31" fmla="*/ 124 h 347"/>
                      <a:gd name="T32" fmla="*/ 120 w 341"/>
                      <a:gd name="T33" fmla="*/ 158 h 347"/>
                      <a:gd name="T34" fmla="*/ 118 w 341"/>
                      <a:gd name="T35" fmla="*/ 174 h 347"/>
                      <a:gd name="T36" fmla="*/ 118 w 341"/>
                      <a:gd name="T37" fmla="*/ 180 h 347"/>
                      <a:gd name="T38" fmla="*/ 73 w 341"/>
                      <a:gd name="T39" fmla="*/ 245 h 347"/>
                      <a:gd name="T40" fmla="*/ 132 w 341"/>
                      <a:gd name="T41" fmla="*/ 210 h 347"/>
                      <a:gd name="T42" fmla="*/ 154 w 341"/>
                      <a:gd name="T43" fmla="*/ 225 h 347"/>
                      <a:gd name="T44" fmla="*/ 154 w 341"/>
                      <a:gd name="T45" fmla="*/ 294 h 347"/>
                      <a:gd name="T46" fmla="*/ 73 w 341"/>
                      <a:gd name="T47" fmla="*/ 245 h 347"/>
                      <a:gd name="T48" fmla="*/ 187 w 341"/>
                      <a:gd name="T49" fmla="*/ 294 h 347"/>
                      <a:gd name="T50" fmla="*/ 187 w 341"/>
                      <a:gd name="T51" fmla="*/ 225 h 347"/>
                      <a:gd name="T52" fmla="*/ 209 w 341"/>
                      <a:gd name="T53" fmla="*/ 210 h 347"/>
                      <a:gd name="T54" fmla="*/ 267 w 341"/>
                      <a:gd name="T55" fmla="*/ 245 h 347"/>
                      <a:gd name="T56" fmla="*/ 187 w 341"/>
                      <a:gd name="T57" fmla="*/ 294 h 347"/>
                      <a:gd name="T58" fmla="*/ 262 w 341"/>
                      <a:gd name="T59" fmla="*/ 95 h 347"/>
                      <a:gd name="T60" fmla="*/ 201 w 341"/>
                      <a:gd name="T61" fmla="*/ 131 h 347"/>
                      <a:gd name="T62" fmla="*/ 187 w 341"/>
                      <a:gd name="T63" fmla="*/ 123 h 347"/>
                      <a:gd name="T64" fmla="*/ 187 w 341"/>
                      <a:gd name="T65" fmla="*/ 53 h 347"/>
                      <a:gd name="T66" fmla="*/ 262 w 341"/>
                      <a:gd name="T67" fmla="*/ 95 h 347"/>
                      <a:gd name="T68" fmla="*/ 154 w 341"/>
                      <a:gd name="T69" fmla="*/ 53 h 347"/>
                      <a:gd name="T70" fmla="*/ 154 w 341"/>
                      <a:gd name="T71" fmla="*/ 123 h 347"/>
                      <a:gd name="T72" fmla="*/ 139 w 341"/>
                      <a:gd name="T73" fmla="*/ 131 h 347"/>
                      <a:gd name="T74" fmla="*/ 79 w 341"/>
                      <a:gd name="T75" fmla="*/ 95 h 347"/>
                      <a:gd name="T76" fmla="*/ 154 w 341"/>
                      <a:gd name="T77" fmla="*/ 53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341" h="347">
                        <a:moveTo>
                          <a:pt x="170" y="347"/>
                        </a:moveTo>
                        <a:cubicBezTo>
                          <a:pt x="264" y="347"/>
                          <a:pt x="341" y="270"/>
                          <a:pt x="341" y="174"/>
                        </a:cubicBezTo>
                        <a:cubicBezTo>
                          <a:pt x="341" y="78"/>
                          <a:pt x="264" y="0"/>
                          <a:pt x="170" y="0"/>
                        </a:cubicBezTo>
                        <a:cubicBezTo>
                          <a:pt x="76" y="0"/>
                          <a:pt x="0" y="78"/>
                          <a:pt x="0" y="174"/>
                        </a:cubicBezTo>
                        <a:cubicBezTo>
                          <a:pt x="0" y="270"/>
                          <a:pt x="76" y="347"/>
                          <a:pt x="170" y="347"/>
                        </a:cubicBezTo>
                        <a:close/>
                        <a:moveTo>
                          <a:pt x="290" y="174"/>
                        </a:moveTo>
                        <a:cubicBezTo>
                          <a:pt x="290" y="188"/>
                          <a:pt x="287" y="202"/>
                          <a:pt x="283" y="215"/>
                        </a:cubicBezTo>
                        <a:cubicBezTo>
                          <a:pt x="223" y="180"/>
                          <a:pt x="223" y="180"/>
                          <a:pt x="223" y="180"/>
                        </a:cubicBezTo>
                        <a:cubicBezTo>
                          <a:pt x="223" y="178"/>
                          <a:pt x="223" y="176"/>
                          <a:pt x="223" y="174"/>
                        </a:cubicBezTo>
                        <a:cubicBezTo>
                          <a:pt x="223" y="168"/>
                          <a:pt x="222" y="163"/>
                          <a:pt x="221" y="158"/>
                        </a:cubicBezTo>
                        <a:cubicBezTo>
                          <a:pt x="279" y="124"/>
                          <a:pt x="279" y="124"/>
                          <a:pt x="279" y="124"/>
                        </a:cubicBezTo>
                        <a:cubicBezTo>
                          <a:pt x="286" y="139"/>
                          <a:pt x="290" y="156"/>
                          <a:pt x="290" y="174"/>
                        </a:cubicBezTo>
                        <a:close/>
                        <a:moveTo>
                          <a:pt x="118" y="180"/>
                        </a:moveTo>
                        <a:cubicBezTo>
                          <a:pt x="58" y="215"/>
                          <a:pt x="58" y="215"/>
                          <a:pt x="58" y="215"/>
                        </a:cubicBezTo>
                        <a:cubicBezTo>
                          <a:pt x="53" y="202"/>
                          <a:pt x="51" y="188"/>
                          <a:pt x="51" y="174"/>
                        </a:cubicBezTo>
                        <a:cubicBezTo>
                          <a:pt x="51" y="156"/>
                          <a:pt x="54" y="139"/>
                          <a:pt x="61" y="124"/>
                        </a:cubicBezTo>
                        <a:cubicBezTo>
                          <a:pt x="120" y="158"/>
                          <a:pt x="120" y="158"/>
                          <a:pt x="120" y="158"/>
                        </a:cubicBezTo>
                        <a:cubicBezTo>
                          <a:pt x="118" y="163"/>
                          <a:pt x="118" y="168"/>
                          <a:pt x="118" y="174"/>
                        </a:cubicBezTo>
                        <a:cubicBezTo>
                          <a:pt x="118" y="176"/>
                          <a:pt x="118" y="178"/>
                          <a:pt x="118" y="180"/>
                        </a:cubicBezTo>
                        <a:close/>
                        <a:moveTo>
                          <a:pt x="73" y="245"/>
                        </a:moveTo>
                        <a:cubicBezTo>
                          <a:pt x="132" y="210"/>
                          <a:pt x="132" y="210"/>
                          <a:pt x="132" y="210"/>
                        </a:cubicBezTo>
                        <a:cubicBezTo>
                          <a:pt x="138" y="217"/>
                          <a:pt x="145" y="222"/>
                          <a:pt x="154" y="225"/>
                        </a:cubicBezTo>
                        <a:cubicBezTo>
                          <a:pt x="154" y="294"/>
                          <a:pt x="154" y="294"/>
                          <a:pt x="154" y="294"/>
                        </a:cubicBezTo>
                        <a:cubicBezTo>
                          <a:pt x="121" y="290"/>
                          <a:pt x="92" y="271"/>
                          <a:pt x="73" y="245"/>
                        </a:cubicBezTo>
                        <a:close/>
                        <a:moveTo>
                          <a:pt x="187" y="294"/>
                        </a:moveTo>
                        <a:cubicBezTo>
                          <a:pt x="187" y="225"/>
                          <a:pt x="187" y="225"/>
                          <a:pt x="187" y="225"/>
                        </a:cubicBezTo>
                        <a:cubicBezTo>
                          <a:pt x="195" y="222"/>
                          <a:pt x="203" y="217"/>
                          <a:pt x="209" y="210"/>
                        </a:cubicBezTo>
                        <a:cubicBezTo>
                          <a:pt x="267" y="245"/>
                          <a:pt x="267" y="245"/>
                          <a:pt x="267" y="245"/>
                        </a:cubicBezTo>
                        <a:cubicBezTo>
                          <a:pt x="249" y="271"/>
                          <a:pt x="220" y="290"/>
                          <a:pt x="187" y="294"/>
                        </a:cubicBezTo>
                        <a:close/>
                        <a:moveTo>
                          <a:pt x="262" y="95"/>
                        </a:moveTo>
                        <a:cubicBezTo>
                          <a:pt x="201" y="131"/>
                          <a:pt x="201" y="131"/>
                          <a:pt x="201" y="131"/>
                        </a:cubicBezTo>
                        <a:cubicBezTo>
                          <a:pt x="197" y="127"/>
                          <a:pt x="192" y="125"/>
                          <a:pt x="187" y="123"/>
                        </a:cubicBezTo>
                        <a:cubicBezTo>
                          <a:pt x="187" y="53"/>
                          <a:pt x="187" y="53"/>
                          <a:pt x="187" y="53"/>
                        </a:cubicBezTo>
                        <a:cubicBezTo>
                          <a:pt x="217" y="58"/>
                          <a:pt x="243" y="73"/>
                          <a:pt x="262" y="95"/>
                        </a:cubicBezTo>
                        <a:close/>
                        <a:moveTo>
                          <a:pt x="154" y="53"/>
                        </a:moveTo>
                        <a:cubicBezTo>
                          <a:pt x="154" y="123"/>
                          <a:pt x="154" y="123"/>
                          <a:pt x="154" y="123"/>
                        </a:cubicBezTo>
                        <a:cubicBezTo>
                          <a:pt x="148" y="125"/>
                          <a:pt x="143" y="127"/>
                          <a:pt x="139" y="131"/>
                        </a:cubicBezTo>
                        <a:cubicBezTo>
                          <a:pt x="79" y="95"/>
                          <a:pt x="79" y="95"/>
                          <a:pt x="79" y="95"/>
                        </a:cubicBezTo>
                        <a:cubicBezTo>
                          <a:pt x="97" y="73"/>
                          <a:pt x="124" y="58"/>
                          <a:pt x="154" y="5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9" name="Freeform 70">
                    <a:extLst>
                      <a:ext uri="{FF2B5EF4-FFF2-40B4-BE49-F238E27FC236}">
                        <a16:creationId xmlns="" xmlns:a16="http://schemas.microsoft.com/office/drawing/2014/main" id="{EE6BB32A-476D-4DC7-9208-49F8D6DA507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813675" y="2286001"/>
                    <a:ext cx="42863" cy="84138"/>
                  </a:xfrm>
                  <a:custGeom>
                    <a:avLst/>
                    <a:gdLst>
                      <a:gd name="T0" fmla="*/ 41 w 43"/>
                      <a:gd name="T1" fmla="*/ 54 h 85"/>
                      <a:gd name="T2" fmla="*/ 40 w 43"/>
                      <a:gd name="T3" fmla="*/ 52 h 85"/>
                      <a:gd name="T4" fmla="*/ 28 w 43"/>
                      <a:gd name="T5" fmla="*/ 29 h 85"/>
                      <a:gd name="T6" fmla="*/ 38 w 43"/>
                      <a:gd name="T7" fmla="*/ 19 h 85"/>
                      <a:gd name="T8" fmla="*/ 38 w 43"/>
                      <a:gd name="T9" fmla="*/ 0 h 85"/>
                      <a:gd name="T10" fmla="*/ 5 w 43"/>
                      <a:gd name="T11" fmla="*/ 0 h 85"/>
                      <a:gd name="T12" fmla="*/ 5 w 43"/>
                      <a:gd name="T13" fmla="*/ 19 h 85"/>
                      <a:gd name="T14" fmla="*/ 5 w 43"/>
                      <a:gd name="T15" fmla="*/ 19 h 85"/>
                      <a:gd name="T16" fmla="*/ 14 w 43"/>
                      <a:gd name="T17" fmla="*/ 29 h 85"/>
                      <a:gd name="T18" fmla="*/ 2 w 43"/>
                      <a:gd name="T19" fmla="*/ 53 h 85"/>
                      <a:gd name="T20" fmla="*/ 1 w 43"/>
                      <a:gd name="T21" fmla="*/ 54 h 85"/>
                      <a:gd name="T22" fmla="*/ 0 w 43"/>
                      <a:gd name="T23" fmla="*/ 63 h 85"/>
                      <a:gd name="T24" fmla="*/ 21 w 43"/>
                      <a:gd name="T25" fmla="*/ 85 h 85"/>
                      <a:gd name="T26" fmla="*/ 43 w 43"/>
                      <a:gd name="T27" fmla="*/ 63 h 85"/>
                      <a:gd name="T28" fmla="*/ 42 w 43"/>
                      <a:gd name="T29" fmla="*/ 55 h 85"/>
                      <a:gd name="T30" fmla="*/ 41 w 43"/>
                      <a:gd name="T31" fmla="*/ 54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3" h="85">
                        <a:moveTo>
                          <a:pt x="41" y="54"/>
                        </a:moveTo>
                        <a:cubicBezTo>
                          <a:pt x="41" y="53"/>
                          <a:pt x="41" y="52"/>
                          <a:pt x="40" y="52"/>
                        </a:cubicBezTo>
                        <a:cubicBezTo>
                          <a:pt x="35" y="42"/>
                          <a:pt x="28" y="29"/>
                          <a:pt x="28" y="29"/>
                        </a:cubicBezTo>
                        <a:cubicBezTo>
                          <a:pt x="38" y="19"/>
                          <a:pt x="38" y="19"/>
                          <a:pt x="38" y="19"/>
                        </a:cubicBezTo>
                        <a:cubicBezTo>
                          <a:pt x="38" y="0"/>
                          <a:pt x="38" y="0"/>
                          <a:pt x="38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5" y="19"/>
                          <a:pt x="5" y="19"/>
                          <a:pt x="5" y="19"/>
                        </a:cubicBezTo>
                        <a:cubicBezTo>
                          <a:pt x="5" y="19"/>
                          <a:pt x="5" y="19"/>
                          <a:pt x="5" y="19"/>
                        </a:cubicBezTo>
                        <a:cubicBezTo>
                          <a:pt x="14" y="29"/>
                          <a:pt x="14" y="29"/>
                          <a:pt x="14" y="29"/>
                        </a:cubicBezTo>
                        <a:cubicBezTo>
                          <a:pt x="14" y="29"/>
                          <a:pt x="6" y="43"/>
                          <a:pt x="2" y="53"/>
                        </a:cubicBezTo>
                        <a:cubicBezTo>
                          <a:pt x="1" y="53"/>
                          <a:pt x="1" y="54"/>
                          <a:pt x="1" y="54"/>
                        </a:cubicBezTo>
                        <a:cubicBezTo>
                          <a:pt x="0" y="57"/>
                          <a:pt x="0" y="60"/>
                          <a:pt x="0" y="63"/>
                        </a:cubicBezTo>
                        <a:cubicBezTo>
                          <a:pt x="0" y="75"/>
                          <a:pt x="9" y="85"/>
                          <a:pt x="21" y="85"/>
                        </a:cubicBezTo>
                        <a:cubicBezTo>
                          <a:pt x="33" y="85"/>
                          <a:pt x="43" y="75"/>
                          <a:pt x="43" y="63"/>
                        </a:cubicBezTo>
                        <a:cubicBezTo>
                          <a:pt x="43" y="60"/>
                          <a:pt x="43" y="57"/>
                          <a:pt x="42" y="55"/>
                        </a:cubicBezTo>
                        <a:lnTo>
                          <a:pt x="41" y="5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0" name="Freeform 71">
                    <a:extLst>
                      <a:ext uri="{FF2B5EF4-FFF2-40B4-BE49-F238E27FC236}">
                        <a16:creationId xmlns="" xmlns:a16="http://schemas.microsoft.com/office/drawing/2014/main" id="{ADE9CED8-500C-429C-8B72-5FE6540BE3C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813675" y="1841501"/>
                    <a:ext cx="42863" cy="82550"/>
                  </a:xfrm>
                  <a:custGeom>
                    <a:avLst/>
                    <a:gdLst>
                      <a:gd name="T0" fmla="*/ 1 w 43"/>
                      <a:gd name="T1" fmla="*/ 31 h 84"/>
                      <a:gd name="T2" fmla="*/ 2 w 43"/>
                      <a:gd name="T3" fmla="*/ 33 h 84"/>
                      <a:gd name="T4" fmla="*/ 14 w 43"/>
                      <a:gd name="T5" fmla="*/ 55 h 84"/>
                      <a:gd name="T6" fmla="*/ 5 w 43"/>
                      <a:gd name="T7" fmla="*/ 66 h 84"/>
                      <a:gd name="T8" fmla="*/ 5 w 43"/>
                      <a:gd name="T9" fmla="*/ 84 h 84"/>
                      <a:gd name="T10" fmla="*/ 38 w 43"/>
                      <a:gd name="T11" fmla="*/ 84 h 84"/>
                      <a:gd name="T12" fmla="*/ 38 w 43"/>
                      <a:gd name="T13" fmla="*/ 66 h 84"/>
                      <a:gd name="T14" fmla="*/ 38 w 43"/>
                      <a:gd name="T15" fmla="*/ 66 h 84"/>
                      <a:gd name="T16" fmla="*/ 28 w 43"/>
                      <a:gd name="T17" fmla="*/ 55 h 84"/>
                      <a:gd name="T18" fmla="*/ 41 w 43"/>
                      <a:gd name="T19" fmla="*/ 32 h 84"/>
                      <a:gd name="T20" fmla="*/ 41 w 43"/>
                      <a:gd name="T21" fmla="*/ 31 h 84"/>
                      <a:gd name="T22" fmla="*/ 43 w 43"/>
                      <a:gd name="T23" fmla="*/ 22 h 84"/>
                      <a:gd name="T24" fmla="*/ 21 w 43"/>
                      <a:gd name="T25" fmla="*/ 0 h 84"/>
                      <a:gd name="T26" fmla="*/ 0 w 43"/>
                      <a:gd name="T27" fmla="*/ 22 h 84"/>
                      <a:gd name="T28" fmla="*/ 1 w 43"/>
                      <a:gd name="T29" fmla="*/ 30 h 84"/>
                      <a:gd name="T30" fmla="*/ 1 w 43"/>
                      <a:gd name="T31" fmla="*/ 31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3" h="84">
                        <a:moveTo>
                          <a:pt x="1" y="31"/>
                        </a:moveTo>
                        <a:cubicBezTo>
                          <a:pt x="1" y="31"/>
                          <a:pt x="2" y="32"/>
                          <a:pt x="2" y="33"/>
                        </a:cubicBezTo>
                        <a:cubicBezTo>
                          <a:pt x="7" y="43"/>
                          <a:pt x="14" y="55"/>
                          <a:pt x="14" y="55"/>
                        </a:cubicBezTo>
                        <a:cubicBezTo>
                          <a:pt x="5" y="66"/>
                          <a:pt x="5" y="66"/>
                          <a:pt x="5" y="66"/>
                        </a:cubicBezTo>
                        <a:cubicBezTo>
                          <a:pt x="5" y="84"/>
                          <a:pt x="5" y="84"/>
                          <a:pt x="5" y="84"/>
                        </a:cubicBezTo>
                        <a:cubicBezTo>
                          <a:pt x="38" y="84"/>
                          <a:pt x="38" y="84"/>
                          <a:pt x="38" y="84"/>
                        </a:cubicBezTo>
                        <a:cubicBezTo>
                          <a:pt x="38" y="66"/>
                          <a:pt x="38" y="66"/>
                          <a:pt x="38" y="66"/>
                        </a:cubicBezTo>
                        <a:cubicBezTo>
                          <a:pt x="38" y="66"/>
                          <a:pt x="38" y="66"/>
                          <a:pt x="38" y="66"/>
                        </a:cubicBezTo>
                        <a:cubicBezTo>
                          <a:pt x="28" y="55"/>
                          <a:pt x="28" y="55"/>
                          <a:pt x="28" y="55"/>
                        </a:cubicBezTo>
                        <a:cubicBezTo>
                          <a:pt x="28" y="55"/>
                          <a:pt x="36" y="41"/>
                          <a:pt x="41" y="32"/>
                        </a:cubicBez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42" y="28"/>
                          <a:pt x="43" y="25"/>
                          <a:pt x="43" y="22"/>
                        </a:cubicBezTo>
                        <a:cubicBezTo>
                          <a:pt x="43" y="10"/>
                          <a:pt x="33" y="0"/>
                          <a:pt x="21" y="0"/>
                        </a:cubicBezTo>
                        <a:cubicBezTo>
                          <a:pt x="9" y="0"/>
                          <a:pt x="0" y="10"/>
                          <a:pt x="0" y="22"/>
                        </a:cubicBezTo>
                        <a:cubicBezTo>
                          <a:pt x="0" y="25"/>
                          <a:pt x="0" y="27"/>
                          <a:pt x="1" y="30"/>
                        </a:cubicBezTo>
                        <a:lnTo>
                          <a:pt x="1" y="3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1" name="Freeform 72">
                    <a:extLst>
                      <a:ext uri="{FF2B5EF4-FFF2-40B4-BE49-F238E27FC236}">
                        <a16:creationId xmlns="" xmlns:a16="http://schemas.microsoft.com/office/drawing/2014/main" id="{BA7BFB55-3857-4F04-B329-BE259BFEBC6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978775" y="2185988"/>
                    <a:ext cx="85725" cy="69850"/>
                  </a:xfrm>
                  <a:custGeom>
                    <a:avLst/>
                    <a:gdLst>
                      <a:gd name="T0" fmla="*/ 72 w 86"/>
                      <a:gd name="T1" fmla="*/ 26 h 71"/>
                      <a:gd name="T2" fmla="*/ 65 w 86"/>
                      <a:gd name="T3" fmla="*/ 24 h 71"/>
                      <a:gd name="T4" fmla="*/ 64 w 86"/>
                      <a:gd name="T5" fmla="*/ 24 h 71"/>
                      <a:gd name="T6" fmla="*/ 62 w 86"/>
                      <a:gd name="T7" fmla="*/ 23 h 71"/>
                      <a:gd name="T8" fmla="*/ 36 w 86"/>
                      <a:gd name="T9" fmla="*/ 23 h 71"/>
                      <a:gd name="T10" fmla="*/ 32 w 86"/>
                      <a:gd name="T11" fmla="*/ 9 h 71"/>
                      <a:gd name="T12" fmla="*/ 17 w 86"/>
                      <a:gd name="T13" fmla="*/ 0 h 71"/>
                      <a:gd name="T14" fmla="*/ 0 w 86"/>
                      <a:gd name="T15" fmla="*/ 29 h 71"/>
                      <a:gd name="T16" fmla="*/ 16 w 86"/>
                      <a:gd name="T17" fmla="*/ 38 h 71"/>
                      <a:gd name="T18" fmla="*/ 16 w 86"/>
                      <a:gd name="T19" fmla="*/ 38 h 71"/>
                      <a:gd name="T20" fmla="*/ 29 w 86"/>
                      <a:gd name="T21" fmla="*/ 35 h 71"/>
                      <a:gd name="T22" fmla="*/ 43 w 86"/>
                      <a:gd name="T23" fmla="*/ 58 h 71"/>
                      <a:gd name="T24" fmla="*/ 44 w 86"/>
                      <a:gd name="T25" fmla="*/ 59 h 71"/>
                      <a:gd name="T26" fmla="*/ 50 w 86"/>
                      <a:gd name="T27" fmla="*/ 65 h 71"/>
                      <a:gd name="T28" fmla="*/ 80 w 86"/>
                      <a:gd name="T29" fmla="*/ 57 h 71"/>
                      <a:gd name="T30" fmla="*/ 72 w 86"/>
                      <a:gd name="T31" fmla="*/ 26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6" h="71">
                        <a:moveTo>
                          <a:pt x="72" y="26"/>
                        </a:moveTo>
                        <a:cubicBezTo>
                          <a:pt x="70" y="25"/>
                          <a:pt x="67" y="24"/>
                          <a:pt x="65" y="24"/>
                        </a:cubicBezTo>
                        <a:cubicBezTo>
                          <a:pt x="64" y="24"/>
                          <a:pt x="64" y="24"/>
                          <a:pt x="64" y="24"/>
                        </a:cubicBezTo>
                        <a:cubicBezTo>
                          <a:pt x="63" y="23"/>
                          <a:pt x="62" y="23"/>
                          <a:pt x="62" y="23"/>
                        </a:cubicBezTo>
                        <a:cubicBezTo>
                          <a:pt x="51" y="23"/>
                          <a:pt x="36" y="23"/>
                          <a:pt x="36" y="23"/>
                        </a:cubicBezTo>
                        <a:cubicBezTo>
                          <a:pt x="32" y="9"/>
                          <a:pt x="32" y="9"/>
                          <a:pt x="32" y="9"/>
                        </a:cubicBezTo>
                        <a:cubicBezTo>
                          <a:pt x="17" y="0"/>
                          <a:pt x="17" y="0"/>
                          <a:pt x="17" y="0"/>
                        </a:cubicBez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16" y="38"/>
                          <a:pt x="16" y="38"/>
                          <a:pt x="16" y="38"/>
                        </a:cubicBezTo>
                        <a:cubicBezTo>
                          <a:pt x="16" y="38"/>
                          <a:pt x="16" y="38"/>
                          <a:pt x="16" y="38"/>
                        </a:cubicBezTo>
                        <a:cubicBezTo>
                          <a:pt x="29" y="35"/>
                          <a:pt x="29" y="35"/>
                          <a:pt x="29" y="35"/>
                        </a:cubicBezTo>
                        <a:cubicBezTo>
                          <a:pt x="29" y="35"/>
                          <a:pt x="37" y="49"/>
                          <a:pt x="43" y="58"/>
                        </a:cubicBezTo>
                        <a:cubicBezTo>
                          <a:pt x="44" y="59"/>
                          <a:pt x="44" y="59"/>
                          <a:pt x="44" y="59"/>
                        </a:cubicBezTo>
                        <a:cubicBezTo>
                          <a:pt x="46" y="61"/>
                          <a:pt x="48" y="63"/>
                          <a:pt x="50" y="65"/>
                        </a:cubicBezTo>
                        <a:cubicBezTo>
                          <a:pt x="61" y="71"/>
                          <a:pt x="74" y="67"/>
                          <a:pt x="80" y="57"/>
                        </a:cubicBezTo>
                        <a:cubicBezTo>
                          <a:pt x="86" y="46"/>
                          <a:pt x="83" y="32"/>
                          <a:pt x="72" y="2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2" name="Freeform 73">
                    <a:extLst>
                      <a:ext uri="{FF2B5EF4-FFF2-40B4-BE49-F238E27FC236}">
                        <a16:creationId xmlns="" xmlns:a16="http://schemas.microsoft.com/office/drawing/2014/main" id="{E76AD43C-2E4E-4F54-904B-FAD237FDECA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599363" y="1962151"/>
                    <a:ext cx="85725" cy="71438"/>
                  </a:xfrm>
                  <a:custGeom>
                    <a:avLst/>
                    <a:gdLst>
                      <a:gd name="T0" fmla="*/ 14 w 86"/>
                      <a:gd name="T1" fmla="*/ 45 h 71"/>
                      <a:gd name="T2" fmla="*/ 22 w 86"/>
                      <a:gd name="T3" fmla="*/ 47 h 71"/>
                      <a:gd name="T4" fmla="*/ 22 w 86"/>
                      <a:gd name="T5" fmla="*/ 47 h 71"/>
                      <a:gd name="T6" fmla="*/ 23 w 86"/>
                      <a:gd name="T7" fmla="*/ 47 h 71"/>
                      <a:gd name="T8" fmla="*/ 23 w 86"/>
                      <a:gd name="T9" fmla="*/ 47 h 71"/>
                      <a:gd name="T10" fmla="*/ 25 w 86"/>
                      <a:gd name="T11" fmla="*/ 48 h 71"/>
                      <a:gd name="T12" fmla="*/ 50 w 86"/>
                      <a:gd name="T13" fmla="*/ 48 h 71"/>
                      <a:gd name="T14" fmla="*/ 54 w 86"/>
                      <a:gd name="T15" fmla="*/ 62 h 71"/>
                      <a:gd name="T16" fmla="*/ 70 w 86"/>
                      <a:gd name="T17" fmla="*/ 71 h 71"/>
                      <a:gd name="T18" fmla="*/ 86 w 86"/>
                      <a:gd name="T19" fmla="*/ 42 h 71"/>
                      <a:gd name="T20" fmla="*/ 71 w 86"/>
                      <a:gd name="T21" fmla="*/ 33 h 71"/>
                      <a:gd name="T22" fmla="*/ 71 w 86"/>
                      <a:gd name="T23" fmla="*/ 33 h 71"/>
                      <a:gd name="T24" fmla="*/ 57 w 86"/>
                      <a:gd name="T25" fmla="*/ 36 h 71"/>
                      <a:gd name="T26" fmla="*/ 43 w 86"/>
                      <a:gd name="T27" fmla="*/ 13 h 71"/>
                      <a:gd name="T28" fmla="*/ 43 w 86"/>
                      <a:gd name="T29" fmla="*/ 12 h 71"/>
                      <a:gd name="T30" fmla="*/ 36 w 86"/>
                      <a:gd name="T31" fmla="*/ 6 h 71"/>
                      <a:gd name="T32" fmla="*/ 6 w 86"/>
                      <a:gd name="T33" fmla="*/ 14 h 71"/>
                      <a:gd name="T34" fmla="*/ 14 w 86"/>
                      <a:gd name="T35" fmla="*/ 45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6" h="71">
                        <a:moveTo>
                          <a:pt x="14" y="45"/>
                        </a:moveTo>
                        <a:cubicBezTo>
                          <a:pt x="17" y="46"/>
                          <a:pt x="19" y="47"/>
                          <a:pt x="22" y="47"/>
                        </a:cubicBezTo>
                        <a:cubicBezTo>
                          <a:pt x="22" y="47"/>
                          <a:pt x="22" y="47"/>
                          <a:pt x="22" y="47"/>
                        </a:cubicBezTo>
                        <a:cubicBezTo>
                          <a:pt x="23" y="47"/>
                          <a:pt x="23" y="47"/>
                          <a:pt x="23" y="47"/>
                        </a:cubicBezTo>
                        <a:cubicBezTo>
                          <a:pt x="23" y="47"/>
                          <a:pt x="23" y="47"/>
                          <a:pt x="23" y="47"/>
                        </a:cubicBezTo>
                        <a:cubicBezTo>
                          <a:pt x="24" y="48"/>
                          <a:pt x="24" y="48"/>
                          <a:pt x="25" y="48"/>
                        </a:cubicBezTo>
                        <a:cubicBezTo>
                          <a:pt x="36" y="48"/>
                          <a:pt x="50" y="48"/>
                          <a:pt x="50" y="48"/>
                        </a:cubicBezTo>
                        <a:cubicBezTo>
                          <a:pt x="54" y="62"/>
                          <a:pt x="54" y="62"/>
                          <a:pt x="54" y="62"/>
                        </a:cubicBezTo>
                        <a:cubicBezTo>
                          <a:pt x="70" y="71"/>
                          <a:pt x="70" y="71"/>
                          <a:pt x="70" y="71"/>
                        </a:cubicBezTo>
                        <a:cubicBezTo>
                          <a:pt x="86" y="42"/>
                          <a:pt x="86" y="42"/>
                          <a:pt x="86" y="42"/>
                        </a:cubicBezTo>
                        <a:cubicBezTo>
                          <a:pt x="71" y="33"/>
                          <a:pt x="71" y="33"/>
                          <a:pt x="71" y="33"/>
                        </a:cubicBezTo>
                        <a:cubicBezTo>
                          <a:pt x="71" y="33"/>
                          <a:pt x="71" y="33"/>
                          <a:pt x="71" y="33"/>
                        </a:cubicBezTo>
                        <a:cubicBezTo>
                          <a:pt x="57" y="36"/>
                          <a:pt x="57" y="36"/>
                          <a:pt x="57" y="36"/>
                        </a:cubicBezTo>
                        <a:cubicBezTo>
                          <a:pt x="57" y="36"/>
                          <a:pt x="49" y="22"/>
                          <a:pt x="43" y="13"/>
                        </a:cubicBezTo>
                        <a:cubicBezTo>
                          <a:pt x="43" y="12"/>
                          <a:pt x="43" y="12"/>
                          <a:pt x="43" y="12"/>
                        </a:cubicBezTo>
                        <a:cubicBezTo>
                          <a:pt x="41" y="10"/>
                          <a:pt x="39" y="8"/>
                          <a:pt x="36" y="6"/>
                        </a:cubicBezTo>
                        <a:cubicBezTo>
                          <a:pt x="26" y="0"/>
                          <a:pt x="12" y="4"/>
                          <a:pt x="6" y="14"/>
                        </a:cubicBezTo>
                        <a:cubicBezTo>
                          <a:pt x="0" y="25"/>
                          <a:pt x="4" y="39"/>
                          <a:pt x="14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3" name="Freeform 74">
                    <a:extLst>
                      <a:ext uri="{FF2B5EF4-FFF2-40B4-BE49-F238E27FC236}">
                        <a16:creationId xmlns="" xmlns:a16="http://schemas.microsoft.com/office/drawing/2014/main" id="{1F9E1623-D6C7-41D4-8022-D31ADD2148E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980363" y="1960563"/>
                    <a:ext cx="85725" cy="69850"/>
                  </a:xfrm>
                  <a:custGeom>
                    <a:avLst/>
                    <a:gdLst>
                      <a:gd name="T0" fmla="*/ 33 w 86"/>
                      <a:gd name="T1" fmla="*/ 62 h 71"/>
                      <a:gd name="T2" fmla="*/ 33 w 86"/>
                      <a:gd name="T3" fmla="*/ 62 h 71"/>
                      <a:gd name="T4" fmla="*/ 37 w 86"/>
                      <a:gd name="T5" fmla="*/ 48 h 71"/>
                      <a:gd name="T6" fmla="*/ 63 w 86"/>
                      <a:gd name="T7" fmla="*/ 48 h 71"/>
                      <a:gd name="T8" fmla="*/ 64 w 86"/>
                      <a:gd name="T9" fmla="*/ 47 h 71"/>
                      <a:gd name="T10" fmla="*/ 72 w 86"/>
                      <a:gd name="T11" fmla="*/ 45 h 71"/>
                      <a:gd name="T12" fmla="*/ 80 w 86"/>
                      <a:gd name="T13" fmla="*/ 14 h 71"/>
                      <a:gd name="T14" fmla="*/ 51 w 86"/>
                      <a:gd name="T15" fmla="*/ 6 h 71"/>
                      <a:gd name="T16" fmla="*/ 45 w 86"/>
                      <a:gd name="T17" fmla="*/ 11 h 71"/>
                      <a:gd name="T18" fmla="*/ 44 w 86"/>
                      <a:gd name="T19" fmla="*/ 12 h 71"/>
                      <a:gd name="T20" fmla="*/ 43 w 86"/>
                      <a:gd name="T21" fmla="*/ 14 h 71"/>
                      <a:gd name="T22" fmla="*/ 30 w 86"/>
                      <a:gd name="T23" fmla="*/ 36 h 71"/>
                      <a:gd name="T24" fmla="*/ 16 w 86"/>
                      <a:gd name="T25" fmla="*/ 33 h 71"/>
                      <a:gd name="T26" fmla="*/ 0 w 86"/>
                      <a:gd name="T27" fmla="*/ 42 h 71"/>
                      <a:gd name="T28" fmla="*/ 17 w 86"/>
                      <a:gd name="T29" fmla="*/ 71 h 71"/>
                      <a:gd name="T30" fmla="*/ 33 w 86"/>
                      <a:gd name="T31" fmla="*/ 62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6" h="71">
                        <a:moveTo>
                          <a:pt x="33" y="62"/>
                        </a:moveTo>
                        <a:cubicBezTo>
                          <a:pt x="33" y="62"/>
                          <a:pt x="33" y="62"/>
                          <a:pt x="33" y="62"/>
                        </a:cubicBezTo>
                        <a:cubicBezTo>
                          <a:pt x="37" y="48"/>
                          <a:pt x="37" y="48"/>
                          <a:pt x="37" y="48"/>
                        </a:cubicBezTo>
                        <a:cubicBezTo>
                          <a:pt x="37" y="48"/>
                          <a:pt x="53" y="48"/>
                          <a:pt x="63" y="48"/>
                        </a:cubicBezTo>
                        <a:cubicBezTo>
                          <a:pt x="64" y="48"/>
                          <a:pt x="64" y="47"/>
                          <a:pt x="64" y="47"/>
                        </a:cubicBezTo>
                        <a:cubicBezTo>
                          <a:pt x="67" y="47"/>
                          <a:pt x="70" y="46"/>
                          <a:pt x="72" y="45"/>
                        </a:cubicBezTo>
                        <a:cubicBezTo>
                          <a:pt x="83" y="39"/>
                          <a:pt x="86" y="25"/>
                          <a:pt x="80" y="14"/>
                        </a:cubicBezTo>
                        <a:cubicBezTo>
                          <a:pt x="74" y="4"/>
                          <a:pt x="61" y="0"/>
                          <a:pt x="51" y="6"/>
                        </a:cubicBezTo>
                        <a:cubicBezTo>
                          <a:pt x="48" y="8"/>
                          <a:pt x="46" y="9"/>
                          <a:pt x="45" y="11"/>
                        </a:cubicBezTo>
                        <a:cubicBezTo>
                          <a:pt x="44" y="12"/>
                          <a:pt x="44" y="12"/>
                          <a:pt x="44" y="12"/>
                        </a:cubicBezTo>
                        <a:cubicBezTo>
                          <a:pt x="44" y="13"/>
                          <a:pt x="43" y="13"/>
                          <a:pt x="43" y="14"/>
                        </a:cubicBezTo>
                        <a:cubicBezTo>
                          <a:pt x="37" y="23"/>
                          <a:pt x="30" y="36"/>
                          <a:pt x="30" y="36"/>
                        </a:cubicBezTo>
                        <a:cubicBezTo>
                          <a:pt x="16" y="33"/>
                          <a:pt x="16" y="33"/>
                          <a:pt x="16" y="33"/>
                        </a:cubicBezTo>
                        <a:cubicBezTo>
                          <a:pt x="0" y="42"/>
                          <a:pt x="0" y="42"/>
                          <a:pt x="0" y="42"/>
                        </a:cubicBezTo>
                        <a:cubicBezTo>
                          <a:pt x="17" y="71"/>
                          <a:pt x="17" y="71"/>
                          <a:pt x="17" y="71"/>
                        </a:cubicBezTo>
                        <a:lnTo>
                          <a:pt x="33" y="6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4" name="Freeform 75">
                    <a:extLst>
                      <a:ext uri="{FF2B5EF4-FFF2-40B4-BE49-F238E27FC236}">
                        <a16:creationId xmlns="" xmlns:a16="http://schemas.microsoft.com/office/drawing/2014/main" id="{F203596B-C990-432B-9879-2E8B24AF9C4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602538" y="2182813"/>
                    <a:ext cx="85725" cy="71438"/>
                  </a:xfrm>
                  <a:custGeom>
                    <a:avLst/>
                    <a:gdLst>
                      <a:gd name="T0" fmla="*/ 54 w 86"/>
                      <a:gd name="T1" fmla="*/ 9 h 71"/>
                      <a:gd name="T2" fmla="*/ 54 w 86"/>
                      <a:gd name="T3" fmla="*/ 9 h 71"/>
                      <a:gd name="T4" fmla="*/ 49 w 86"/>
                      <a:gd name="T5" fmla="*/ 23 h 71"/>
                      <a:gd name="T6" fmla="*/ 23 w 86"/>
                      <a:gd name="T7" fmla="*/ 23 h 71"/>
                      <a:gd name="T8" fmla="*/ 22 w 86"/>
                      <a:gd name="T9" fmla="*/ 24 h 71"/>
                      <a:gd name="T10" fmla="*/ 14 w 86"/>
                      <a:gd name="T11" fmla="*/ 26 h 71"/>
                      <a:gd name="T12" fmla="*/ 6 w 86"/>
                      <a:gd name="T13" fmla="*/ 57 h 71"/>
                      <a:gd name="T14" fmla="*/ 35 w 86"/>
                      <a:gd name="T15" fmla="*/ 65 h 71"/>
                      <a:gd name="T16" fmla="*/ 41 w 86"/>
                      <a:gd name="T17" fmla="*/ 60 h 71"/>
                      <a:gd name="T18" fmla="*/ 42 w 86"/>
                      <a:gd name="T19" fmla="*/ 59 h 71"/>
                      <a:gd name="T20" fmla="*/ 43 w 86"/>
                      <a:gd name="T21" fmla="*/ 57 h 71"/>
                      <a:gd name="T22" fmla="*/ 56 w 86"/>
                      <a:gd name="T23" fmla="*/ 35 h 71"/>
                      <a:gd name="T24" fmla="*/ 70 w 86"/>
                      <a:gd name="T25" fmla="*/ 38 h 71"/>
                      <a:gd name="T26" fmla="*/ 86 w 86"/>
                      <a:gd name="T27" fmla="*/ 29 h 71"/>
                      <a:gd name="T28" fmla="*/ 69 w 86"/>
                      <a:gd name="T29" fmla="*/ 0 h 71"/>
                      <a:gd name="T30" fmla="*/ 54 w 86"/>
                      <a:gd name="T31" fmla="*/ 9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6" h="71">
                        <a:moveTo>
                          <a:pt x="54" y="9"/>
                        </a:moveTo>
                        <a:cubicBezTo>
                          <a:pt x="54" y="9"/>
                          <a:pt x="54" y="9"/>
                          <a:pt x="54" y="9"/>
                        </a:cubicBezTo>
                        <a:cubicBezTo>
                          <a:pt x="49" y="23"/>
                          <a:pt x="49" y="23"/>
                          <a:pt x="49" y="23"/>
                        </a:cubicBezTo>
                        <a:cubicBezTo>
                          <a:pt x="49" y="23"/>
                          <a:pt x="33" y="23"/>
                          <a:pt x="23" y="23"/>
                        </a:cubicBezTo>
                        <a:cubicBezTo>
                          <a:pt x="22" y="23"/>
                          <a:pt x="22" y="23"/>
                          <a:pt x="22" y="24"/>
                        </a:cubicBezTo>
                        <a:cubicBezTo>
                          <a:pt x="19" y="24"/>
                          <a:pt x="16" y="25"/>
                          <a:pt x="14" y="26"/>
                        </a:cubicBezTo>
                        <a:cubicBezTo>
                          <a:pt x="3" y="32"/>
                          <a:pt x="0" y="46"/>
                          <a:pt x="6" y="57"/>
                        </a:cubicBezTo>
                        <a:cubicBezTo>
                          <a:pt x="12" y="67"/>
                          <a:pt x="25" y="71"/>
                          <a:pt x="35" y="65"/>
                        </a:cubicBezTo>
                        <a:cubicBezTo>
                          <a:pt x="38" y="63"/>
                          <a:pt x="40" y="62"/>
                          <a:pt x="41" y="60"/>
                        </a:cubicBezTo>
                        <a:cubicBezTo>
                          <a:pt x="42" y="59"/>
                          <a:pt x="42" y="59"/>
                          <a:pt x="42" y="59"/>
                        </a:cubicBezTo>
                        <a:cubicBezTo>
                          <a:pt x="42" y="58"/>
                          <a:pt x="43" y="58"/>
                          <a:pt x="43" y="57"/>
                        </a:cubicBezTo>
                        <a:cubicBezTo>
                          <a:pt x="49" y="48"/>
                          <a:pt x="56" y="35"/>
                          <a:pt x="56" y="35"/>
                        </a:cubicBezTo>
                        <a:cubicBezTo>
                          <a:pt x="70" y="38"/>
                          <a:pt x="70" y="38"/>
                          <a:pt x="70" y="38"/>
                        </a:cubicBezTo>
                        <a:cubicBezTo>
                          <a:pt x="86" y="29"/>
                          <a:pt x="86" y="29"/>
                          <a:pt x="86" y="29"/>
                        </a:cubicBezTo>
                        <a:cubicBezTo>
                          <a:pt x="69" y="0"/>
                          <a:pt x="69" y="0"/>
                          <a:pt x="69" y="0"/>
                        </a:cubicBezTo>
                        <a:lnTo>
                          <a:pt x="54" y="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50" name="Group 91">
                  <a:extLst>
                    <a:ext uri="{FF2B5EF4-FFF2-40B4-BE49-F238E27FC236}">
                      <a16:creationId xmlns="" xmlns:a16="http://schemas.microsoft.com/office/drawing/2014/main" id="{29D9BA02-0B13-4FC5-84D4-CCB245B45B9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569075" y="1054101"/>
                  <a:ext cx="658813" cy="598488"/>
                  <a:chOff x="6569075" y="1054101"/>
                  <a:chExt cx="658813" cy="598488"/>
                </a:xfrm>
              </p:grpSpPr>
              <p:sp>
                <p:nvSpPr>
                  <p:cNvPr id="64" name="Freeform 76">
                    <a:extLst>
                      <a:ext uri="{FF2B5EF4-FFF2-40B4-BE49-F238E27FC236}">
                        <a16:creationId xmlns="" xmlns:a16="http://schemas.microsoft.com/office/drawing/2014/main" id="{B69611B2-37D1-41BA-A471-D5C3146B9D0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569075" y="1054101"/>
                    <a:ext cx="658813" cy="598488"/>
                  </a:xfrm>
                  <a:custGeom>
                    <a:avLst/>
                    <a:gdLst>
                      <a:gd name="T0" fmla="*/ 23 w 661"/>
                      <a:gd name="T1" fmla="*/ 313 h 601"/>
                      <a:gd name="T2" fmla="*/ 289 w 661"/>
                      <a:gd name="T3" fmla="*/ 31 h 601"/>
                      <a:gd name="T4" fmla="*/ 638 w 661"/>
                      <a:gd name="T5" fmla="*/ 200 h 601"/>
                      <a:gd name="T6" fmla="*/ 372 w 661"/>
                      <a:gd name="T7" fmla="*/ 483 h 601"/>
                      <a:gd name="T8" fmla="*/ 317 w 661"/>
                      <a:gd name="T9" fmla="*/ 489 h 601"/>
                      <a:gd name="T10" fmla="*/ 378 w 661"/>
                      <a:gd name="T11" fmla="*/ 589 h 601"/>
                      <a:gd name="T12" fmla="*/ 371 w 661"/>
                      <a:gd name="T13" fmla="*/ 598 h 601"/>
                      <a:gd name="T14" fmla="*/ 202 w 661"/>
                      <a:gd name="T15" fmla="*/ 478 h 601"/>
                      <a:gd name="T16" fmla="*/ 23 w 661"/>
                      <a:gd name="T17" fmla="*/ 313 h 6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61" h="601">
                        <a:moveTo>
                          <a:pt x="23" y="313"/>
                        </a:moveTo>
                        <a:cubicBezTo>
                          <a:pt x="0" y="188"/>
                          <a:pt x="119" y="62"/>
                          <a:pt x="289" y="31"/>
                        </a:cubicBezTo>
                        <a:cubicBezTo>
                          <a:pt x="459" y="0"/>
                          <a:pt x="615" y="76"/>
                          <a:pt x="638" y="200"/>
                        </a:cubicBezTo>
                        <a:cubicBezTo>
                          <a:pt x="661" y="325"/>
                          <a:pt x="542" y="452"/>
                          <a:pt x="372" y="483"/>
                        </a:cubicBezTo>
                        <a:cubicBezTo>
                          <a:pt x="353" y="486"/>
                          <a:pt x="335" y="488"/>
                          <a:pt x="317" y="489"/>
                        </a:cubicBezTo>
                        <a:cubicBezTo>
                          <a:pt x="325" y="518"/>
                          <a:pt x="341" y="555"/>
                          <a:pt x="378" y="589"/>
                        </a:cubicBezTo>
                        <a:cubicBezTo>
                          <a:pt x="385" y="595"/>
                          <a:pt x="380" y="601"/>
                          <a:pt x="371" y="598"/>
                        </a:cubicBezTo>
                        <a:cubicBezTo>
                          <a:pt x="294" y="570"/>
                          <a:pt x="236" y="516"/>
                          <a:pt x="202" y="478"/>
                        </a:cubicBezTo>
                        <a:cubicBezTo>
                          <a:pt x="108" y="453"/>
                          <a:pt x="38" y="393"/>
                          <a:pt x="23" y="31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5" name="Freeform 77">
                    <a:extLst>
                      <a:ext uri="{FF2B5EF4-FFF2-40B4-BE49-F238E27FC236}">
                        <a16:creationId xmlns="" xmlns:a16="http://schemas.microsoft.com/office/drawing/2014/main" id="{D1B23312-FB64-4194-AB24-EF23731B138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745288" y="1300163"/>
                    <a:ext cx="66675" cy="66675"/>
                  </a:xfrm>
                  <a:custGeom>
                    <a:avLst/>
                    <a:gdLst>
                      <a:gd name="T0" fmla="*/ 64 w 67"/>
                      <a:gd name="T1" fmla="*/ 28 h 67"/>
                      <a:gd name="T2" fmla="*/ 39 w 67"/>
                      <a:gd name="T3" fmla="*/ 64 h 67"/>
                      <a:gd name="T4" fmla="*/ 3 w 67"/>
                      <a:gd name="T5" fmla="*/ 39 h 67"/>
                      <a:gd name="T6" fmla="*/ 28 w 67"/>
                      <a:gd name="T7" fmla="*/ 3 h 67"/>
                      <a:gd name="T8" fmla="*/ 64 w 67"/>
                      <a:gd name="T9" fmla="*/ 28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64" y="28"/>
                        </a:moveTo>
                        <a:cubicBezTo>
                          <a:pt x="67" y="45"/>
                          <a:pt x="56" y="61"/>
                          <a:pt x="39" y="64"/>
                        </a:cubicBezTo>
                        <a:cubicBezTo>
                          <a:pt x="23" y="67"/>
                          <a:pt x="6" y="56"/>
                          <a:pt x="3" y="39"/>
                        </a:cubicBezTo>
                        <a:cubicBezTo>
                          <a:pt x="0" y="22"/>
                          <a:pt x="11" y="6"/>
                          <a:pt x="28" y="3"/>
                        </a:cubicBezTo>
                        <a:cubicBezTo>
                          <a:pt x="45" y="0"/>
                          <a:pt x="61" y="11"/>
                          <a:pt x="64" y="28"/>
                        </a:cubicBez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6" name="Freeform 78">
                    <a:extLst>
                      <a:ext uri="{FF2B5EF4-FFF2-40B4-BE49-F238E27FC236}">
                        <a16:creationId xmlns="" xmlns:a16="http://schemas.microsoft.com/office/drawing/2014/main" id="{EEA829E7-354F-41AE-B0CE-4B10E1E6461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859588" y="1277938"/>
                    <a:ext cx="68263" cy="66675"/>
                  </a:xfrm>
                  <a:custGeom>
                    <a:avLst/>
                    <a:gdLst>
                      <a:gd name="T0" fmla="*/ 64 w 67"/>
                      <a:gd name="T1" fmla="*/ 28 h 67"/>
                      <a:gd name="T2" fmla="*/ 39 w 67"/>
                      <a:gd name="T3" fmla="*/ 64 h 67"/>
                      <a:gd name="T4" fmla="*/ 3 w 67"/>
                      <a:gd name="T5" fmla="*/ 39 h 67"/>
                      <a:gd name="T6" fmla="*/ 28 w 67"/>
                      <a:gd name="T7" fmla="*/ 3 h 67"/>
                      <a:gd name="T8" fmla="*/ 64 w 67"/>
                      <a:gd name="T9" fmla="*/ 28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64" y="28"/>
                        </a:moveTo>
                        <a:cubicBezTo>
                          <a:pt x="67" y="45"/>
                          <a:pt x="56" y="61"/>
                          <a:pt x="39" y="64"/>
                        </a:cubicBezTo>
                        <a:cubicBezTo>
                          <a:pt x="22" y="67"/>
                          <a:pt x="6" y="56"/>
                          <a:pt x="3" y="39"/>
                        </a:cubicBezTo>
                        <a:cubicBezTo>
                          <a:pt x="0" y="22"/>
                          <a:pt x="11" y="6"/>
                          <a:pt x="28" y="3"/>
                        </a:cubicBezTo>
                        <a:cubicBezTo>
                          <a:pt x="45" y="0"/>
                          <a:pt x="61" y="11"/>
                          <a:pt x="64" y="28"/>
                        </a:cubicBez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7" name="Freeform 79">
                    <a:extLst>
                      <a:ext uri="{FF2B5EF4-FFF2-40B4-BE49-F238E27FC236}">
                        <a16:creationId xmlns="" xmlns:a16="http://schemas.microsoft.com/office/drawing/2014/main" id="{5291B300-ECDA-412A-9CE1-2E8828C3D7E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6973888" y="1257301"/>
                    <a:ext cx="66675" cy="66675"/>
                  </a:xfrm>
                  <a:custGeom>
                    <a:avLst/>
                    <a:gdLst>
                      <a:gd name="T0" fmla="*/ 64 w 67"/>
                      <a:gd name="T1" fmla="*/ 28 h 67"/>
                      <a:gd name="T2" fmla="*/ 39 w 67"/>
                      <a:gd name="T3" fmla="*/ 64 h 67"/>
                      <a:gd name="T4" fmla="*/ 3 w 67"/>
                      <a:gd name="T5" fmla="*/ 39 h 67"/>
                      <a:gd name="T6" fmla="*/ 28 w 67"/>
                      <a:gd name="T7" fmla="*/ 3 h 67"/>
                      <a:gd name="T8" fmla="*/ 64 w 67"/>
                      <a:gd name="T9" fmla="*/ 28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7" h="67">
                        <a:moveTo>
                          <a:pt x="64" y="28"/>
                        </a:moveTo>
                        <a:cubicBezTo>
                          <a:pt x="67" y="45"/>
                          <a:pt x="56" y="61"/>
                          <a:pt x="39" y="64"/>
                        </a:cubicBezTo>
                        <a:cubicBezTo>
                          <a:pt x="23" y="67"/>
                          <a:pt x="6" y="56"/>
                          <a:pt x="3" y="39"/>
                        </a:cubicBezTo>
                        <a:cubicBezTo>
                          <a:pt x="0" y="23"/>
                          <a:pt x="11" y="6"/>
                          <a:pt x="28" y="3"/>
                        </a:cubicBezTo>
                        <a:cubicBezTo>
                          <a:pt x="45" y="0"/>
                          <a:pt x="61" y="11"/>
                          <a:pt x="64" y="28"/>
                        </a:cubicBezTo>
                        <a:close/>
                      </a:path>
                    </a:pathLst>
                  </a:cu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52" name="Group 96">
                  <a:extLst>
                    <a:ext uri="{FF2B5EF4-FFF2-40B4-BE49-F238E27FC236}">
                      <a16:creationId xmlns="" xmlns:a16="http://schemas.microsoft.com/office/drawing/2014/main" id="{E4EA91F1-83FA-4094-A9D3-30AFD3A56FB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756525" y="3811588"/>
                  <a:ext cx="592138" cy="522288"/>
                  <a:chOff x="7756525" y="3811588"/>
                  <a:chExt cx="592138" cy="522288"/>
                </a:xfrm>
              </p:grpSpPr>
              <p:sp>
                <p:nvSpPr>
                  <p:cNvPr id="60" name="Freeform 104">
                    <a:extLst>
                      <a:ext uri="{FF2B5EF4-FFF2-40B4-BE49-F238E27FC236}">
                        <a16:creationId xmlns="" xmlns:a16="http://schemas.microsoft.com/office/drawing/2014/main" id="{E6CA5852-75A1-47EE-87FE-DDC8F11EE4D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870825" y="3811588"/>
                    <a:ext cx="477838" cy="409575"/>
                  </a:xfrm>
                  <a:custGeom>
                    <a:avLst/>
                    <a:gdLst>
                      <a:gd name="T0" fmla="*/ 374 w 479"/>
                      <a:gd name="T1" fmla="*/ 404 h 411"/>
                      <a:gd name="T2" fmla="*/ 370 w 479"/>
                      <a:gd name="T3" fmla="*/ 402 h 411"/>
                      <a:gd name="T4" fmla="*/ 370 w 479"/>
                      <a:gd name="T5" fmla="*/ 402 h 411"/>
                      <a:gd name="T6" fmla="*/ 370 w 479"/>
                      <a:gd name="T7" fmla="*/ 402 h 411"/>
                      <a:gd name="T8" fmla="*/ 370 w 479"/>
                      <a:gd name="T9" fmla="*/ 402 h 411"/>
                      <a:gd name="T10" fmla="*/ 370 w 479"/>
                      <a:gd name="T11" fmla="*/ 402 h 411"/>
                      <a:gd name="T12" fmla="*/ 370 w 479"/>
                      <a:gd name="T13" fmla="*/ 402 h 411"/>
                      <a:gd name="T14" fmla="*/ 370 w 479"/>
                      <a:gd name="T15" fmla="*/ 402 h 411"/>
                      <a:gd name="T16" fmla="*/ 370 w 479"/>
                      <a:gd name="T17" fmla="*/ 402 h 411"/>
                      <a:gd name="T18" fmla="*/ 370 w 479"/>
                      <a:gd name="T19" fmla="*/ 402 h 411"/>
                      <a:gd name="T20" fmla="*/ 370 w 479"/>
                      <a:gd name="T21" fmla="*/ 402 h 411"/>
                      <a:gd name="T22" fmla="*/ 370 w 479"/>
                      <a:gd name="T23" fmla="*/ 402 h 411"/>
                      <a:gd name="T24" fmla="*/ 9 w 479"/>
                      <a:gd name="T25" fmla="*/ 255 h 411"/>
                      <a:gd name="T26" fmla="*/ 9 w 479"/>
                      <a:gd name="T27" fmla="*/ 256 h 411"/>
                      <a:gd name="T28" fmla="*/ 9 w 479"/>
                      <a:gd name="T29" fmla="*/ 256 h 411"/>
                      <a:gd name="T30" fmla="*/ 9 w 479"/>
                      <a:gd name="T31" fmla="*/ 255 h 411"/>
                      <a:gd name="T32" fmla="*/ 9 w 479"/>
                      <a:gd name="T33" fmla="*/ 256 h 411"/>
                      <a:gd name="T34" fmla="*/ 9 w 479"/>
                      <a:gd name="T35" fmla="*/ 256 h 411"/>
                      <a:gd name="T36" fmla="*/ 9 w 479"/>
                      <a:gd name="T37" fmla="*/ 256 h 411"/>
                      <a:gd name="T38" fmla="*/ 9 w 479"/>
                      <a:gd name="T39" fmla="*/ 256 h 411"/>
                      <a:gd name="T40" fmla="*/ 9 w 479"/>
                      <a:gd name="T41" fmla="*/ 256 h 411"/>
                      <a:gd name="T42" fmla="*/ 9 w 479"/>
                      <a:gd name="T43" fmla="*/ 256 h 411"/>
                      <a:gd name="T44" fmla="*/ 9 w 479"/>
                      <a:gd name="T45" fmla="*/ 256 h 411"/>
                      <a:gd name="T46" fmla="*/ 109 w 479"/>
                      <a:gd name="T47" fmla="*/ 9 h 411"/>
                      <a:gd name="T48" fmla="*/ 109 w 479"/>
                      <a:gd name="T49" fmla="*/ 9 h 411"/>
                      <a:gd name="T50" fmla="*/ 109 w 479"/>
                      <a:gd name="T51" fmla="*/ 9 h 411"/>
                      <a:gd name="T52" fmla="*/ 109 w 479"/>
                      <a:gd name="T53" fmla="*/ 9 h 411"/>
                      <a:gd name="T54" fmla="*/ 109 w 479"/>
                      <a:gd name="T55" fmla="*/ 9 h 411"/>
                      <a:gd name="T56" fmla="*/ 109 w 479"/>
                      <a:gd name="T57" fmla="*/ 9 h 411"/>
                      <a:gd name="T58" fmla="*/ 109 w 479"/>
                      <a:gd name="T59" fmla="*/ 8 h 411"/>
                      <a:gd name="T60" fmla="*/ 109 w 479"/>
                      <a:gd name="T61" fmla="*/ 9 h 411"/>
                      <a:gd name="T62" fmla="*/ 109 w 479"/>
                      <a:gd name="T63" fmla="*/ 9 h 411"/>
                      <a:gd name="T64" fmla="*/ 109 w 479"/>
                      <a:gd name="T65" fmla="*/ 8 h 411"/>
                      <a:gd name="T66" fmla="*/ 109 w 479"/>
                      <a:gd name="T67" fmla="*/ 9 h 411"/>
                      <a:gd name="T68" fmla="*/ 470 w 479"/>
                      <a:gd name="T69" fmla="*/ 155 h 411"/>
                      <a:gd name="T70" fmla="*/ 470 w 479"/>
                      <a:gd name="T71" fmla="*/ 155 h 411"/>
                      <a:gd name="T72" fmla="*/ 470 w 479"/>
                      <a:gd name="T73" fmla="*/ 155 h 411"/>
                      <a:gd name="T74" fmla="*/ 470 w 479"/>
                      <a:gd name="T75" fmla="*/ 155 h 411"/>
                      <a:gd name="T76" fmla="*/ 470 w 479"/>
                      <a:gd name="T77" fmla="*/ 155 h 411"/>
                      <a:gd name="T78" fmla="*/ 470 w 479"/>
                      <a:gd name="T79" fmla="*/ 155 h 411"/>
                      <a:gd name="T80" fmla="*/ 470 w 479"/>
                      <a:gd name="T81" fmla="*/ 155 h 411"/>
                      <a:gd name="T82" fmla="*/ 470 w 479"/>
                      <a:gd name="T83" fmla="*/ 155 h 411"/>
                      <a:gd name="T84" fmla="*/ 470 w 479"/>
                      <a:gd name="T85" fmla="*/ 155 h 411"/>
                      <a:gd name="T86" fmla="*/ 470 w 479"/>
                      <a:gd name="T87" fmla="*/ 155 h 411"/>
                      <a:gd name="T88" fmla="*/ 470 w 479"/>
                      <a:gd name="T89" fmla="*/ 155 h 411"/>
                      <a:gd name="T90" fmla="*/ 370 w 479"/>
                      <a:gd name="T91" fmla="*/ 402 h 411"/>
                      <a:gd name="T92" fmla="*/ 374 w 479"/>
                      <a:gd name="T93" fmla="*/ 404 h 411"/>
                      <a:gd name="T94" fmla="*/ 378 w 479"/>
                      <a:gd name="T95" fmla="*/ 405 h 411"/>
                      <a:gd name="T96" fmla="*/ 478 w 479"/>
                      <a:gd name="T97" fmla="*/ 158 h 411"/>
                      <a:gd name="T98" fmla="*/ 479 w 479"/>
                      <a:gd name="T99" fmla="*/ 155 h 411"/>
                      <a:gd name="T100" fmla="*/ 473 w 479"/>
                      <a:gd name="T101" fmla="*/ 146 h 411"/>
                      <a:gd name="T102" fmla="*/ 112 w 479"/>
                      <a:gd name="T103" fmla="*/ 0 h 411"/>
                      <a:gd name="T104" fmla="*/ 109 w 479"/>
                      <a:gd name="T105" fmla="*/ 0 h 411"/>
                      <a:gd name="T106" fmla="*/ 101 w 479"/>
                      <a:gd name="T107" fmla="*/ 5 h 411"/>
                      <a:gd name="T108" fmla="*/ 1 w 479"/>
                      <a:gd name="T109" fmla="*/ 252 h 411"/>
                      <a:gd name="T110" fmla="*/ 0 w 479"/>
                      <a:gd name="T111" fmla="*/ 256 h 411"/>
                      <a:gd name="T112" fmla="*/ 6 w 479"/>
                      <a:gd name="T113" fmla="*/ 264 h 411"/>
                      <a:gd name="T114" fmla="*/ 366 w 479"/>
                      <a:gd name="T115" fmla="*/ 410 h 411"/>
                      <a:gd name="T116" fmla="*/ 370 w 479"/>
                      <a:gd name="T117" fmla="*/ 411 h 411"/>
                      <a:gd name="T118" fmla="*/ 378 w 479"/>
                      <a:gd name="T119" fmla="*/ 405 h 411"/>
                      <a:gd name="T120" fmla="*/ 374 w 479"/>
                      <a:gd name="T121" fmla="*/ 404 h 4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479" h="411">
                        <a:moveTo>
                          <a:pt x="374" y="404"/>
                        </a:move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9" y="255"/>
                          <a:pt x="9" y="255"/>
                          <a:pt x="9" y="255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5"/>
                          <a:pt x="9" y="255"/>
                          <a:pt x="9" y="255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9" y="256"/>
                          <a:pt x="9" y="256"/>
                          <a:pt x="9" y="256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8"/>
                          <a:pt x="109" y="8"/>
                          <a:pt x="109" y="8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109" y="8"/>
                          <a:pt x="109" y="8"/>
                          <a:pt x="109" y="8"/>
                        </a:cubicBezTo>
                        <a:cubicBezTo>
                          <a:pt x="109" y="9"/>
                          <a:pt x="109" y="9"/>
                          <a:pt x="109" y="9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470" y="155"/>
                          <a:pt x="470" y="155"/>
                          <a:pt x="470" y="155"/>
                        </a:cubicBezTo>
                        <a:cubicBezTo>
                          <a:pt x="370" y="402"/>
                          <a:pt x="370" y="402"/>
                          <a:pt x="370" y="402"/>
                        </a:cubicBezTo>
                        <a:cubicBezTo>
                          <a:pt x="374" y="404"/>
                          <a:pt x="374" y="404"/>
                          <a:pt x="374" y="404"/>
                        </a:cubicBezTo>
                        <a:cubicBezTo>
                          <a:pt x="378" y="405"/>
                          <a:pt x="378" y="405"/>
                          <a:pt x="378" y="405"/>
                        </a:cubicBezTo>
                        <a:cubicBezTo>
                          <a:pt x="478" y="158"/>
                          <a:pt x="478" y="158"/>
                          <a:pt x="478" y="158"/>
                        </a:cubicBezTo>
                        <a:cubicBezTo>
                          <a:pt x="479" y="157"/>
                          <a:pt x="479" y="156"/>
                          <a:pt x="479" y="155"/>
                        </a:cubicBezTo>
                        <a:cubicBezTo>
                          <a:pt x="479" y="151"/>
                          <a:pt x="477" y="148"/>
                          <a:pt x="473" y="146"/>
                        </a:cubicBezTo>
                        <a:cubicBezTo>
                          <a:pt x="112" y="0"/>
                          <a:pt x="112" y="0"/>
                          <a:pt x="112" y="0"/>
                        </a:cubicBezTo>
                        <a:cubicBezTo>
                          <a:pt x="111" y="0"/>
                          <a:pt x="110" y="0"/>
                          <a:pt x="109" y="0"/>
                        </a:cubicBezTo>
                        <a:cubicBezTo>
                          <a:pt x="106" y="0"/>
                          <a:pt x="102" y="2"/>
                          <a:pt x="101" y="5"/>
                        </a:cubicBezTo>
                        <a:cubicBezTo>
                          <a:pt x="1" y="252"/>
                          <a:pt x="1" y="252"/>
                          <a:pt x="1" y="252"/>
                        </a:cubicBezTo>
                        <a:cubicBezTo>
                          <a:pt x="0" y="253"/>
                          <a:pt x="0" y="255"/>
                          <a:pt x="0" y="256"/>
                        </a:cubicBezTo>
                        <a:cubicBezTo>
                          <a:pt x="0" y="259"/>
                          <a:pt x="2" y="263"/>
                          <a:pt x="6" y="264"/>
                        </a:cubicBezTo>
                        <a:cubicBezTo>
                          <a:pt x="366" y="410"/>
                          <a:pt x="366" y="410"/>
                          <a:pt x="366" y="410"/>
                        </a:cubicBezTo>
                        <a:cubicBezTo>
                          <a:pt x="368" y="411"/>
                          <a:pt x="369" y="411"/>
                          <a:pt x="370" y="411"/>
                        </a:cubicBezTo>
                        <a:cubicBezTo>
                          <a:pt x="373" y="411"/>
                          <a:pt x="377" y="409"/>
                          <a:pt x="378" y="405"/>
                        </a:cubicBezTo>
                        <a:lnTo>
                          <a:pt x="374" y="40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1" name="Freeform 105">
                    <a:extLst>
                      <a:ext uri="{FF2B5EF4-FFF2-40B4-BE49-F238E27FC236}">
                        <a16:creationId xmlns="" xmlns:a16="http://schemas.microsoft.com/office/drawing/2014/main" id="{A4A58FB3-84F2-49F9-9E8C-AECCCF28B7A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778750" y="4084638"/>
                    <a:ext cx="519113" cy="212725"/>
                  </a:xfrm>
                  <a:custGeom>
                    <a:avLst/>
                    <a:gdLst>
                      <a:gd name="T0" fmla="*/ 327 w 327"/>
                      <a:gd name="T1" fmla="*/ 134 h 134"/>
                      <a:gd name="T2" fmla="*/ 0 w 327"/>
                      <a:gd name="T3" fmla="*/ 2 h 134"/>
                      <a:gd name="T4" fmla="*/ 50 w 327"/>
                      <a:gd name="T5" fmla="*/ 0 h 134"/>
                      <a:gd name="T6" fmla="*/ 292 w 327"/>
                      <a:gd name="T7" fmla="*/ 98 h 134"/>
                      <a:gd name="T8" fmla="*/ 327 w 327"/>
                      <a:gd name="T9" fmla="*/ 134 h 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7" h="134">
                        <a:moveTo>
                          <a:pt x="327" y="134"/>
                        </a:moveTo>
                        <a:lnTo>
                          <a:pt x="0" y="2"/>
                        </a:lnTo>
                        <a:lnTo>
                          <a:pt x="50" y="0"/>
                        </a:lnTo>
                        <a:lnTo>
                          <a:pt x="292" y="98"/>
                        </a:lnTo>
                        <a:lnTo>
                          <a:pt x="327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2" name="Freeform 106">
                    <a:extLst>
                      <a:ext uri="{FF2B5EF4-FFF2-40B4-BE49-F238E27FC236}">
                        <a16:creationId xmlns="" xmlns:a16="http://schemas.microsoft.com/office/drawing/2014/main" id="{D4B7588A-DFB3-4DA6-AF16-F3F83105687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756525" y="4095751"/>
                    <a:ext cx="542925" cy="238125"/>
                  </a:xfrm>
                  <a:custGeom>
                    <a:avLst/>
                    <a:gdLst>
                      <a:gd name="T0" fmla="*/ 536 w 544"/>
                      <a:gd name="T1" fmla="*/ 236 h 240"/>
                      <a:gd name="T2" fmla="*/ 531 w 544"/>
                      <a:gd name="T3" fmla="*/ 239 h 240"/>
                      <a:gd name="T4" fmla="*/ 4 w 544"/>
                      <a:gd name="T5" fmla="*/ 25 h 240"/>
                      <a:gd name="T6" fmla="*/ 1 w 544"/>
                      <a:gd name="T7" fmla="*/ 20 h 240"/>
                      <a:gd name="T8" fmla="*/ 8 w 544"/>
                      <a:gd name="T9" fmla="*/ 3 h 240"/>
                      <a:gd name="T10" fmla="*/ 14 w 544"/>
                      <a:gd name="T11" fmla="*/ 1 h 240"/>
                      <a:gd name="T12" fmla="*/ 541 w 544"/>
                      <a:gd name="T13" fmla="*/ 215 h 240"/>
                      <a:gd name="T14" fmla="*/ 543 w 544"/>
                      <a:gd name="T15" fmla="*/ 220 h 240"/>
                      <a:gd name="T16" fmla="*/ 536 w 544"/>
                      <a:gd name="T17" fmla="*/ 236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44" h="240">
                        <a:moveTo>
                          <a:pt x="536" y="236"/>
                        </a:moveTo>
                        <a:cubicBezTo>
                          <a:pt x="536" y="239"/>
                          <a:pt x="533" y="240"/>
                          <a:pt x="531" y="239"/>
                        </a:cubicBezTo>
                        <a:cubicBezTo>
                          <a:pt x="4" y="25"/>
                          <a:pt x="4" y="25"/>
                          <a:pt x="4" y="25"/>
                        </a:cubicBezTo>
                        <a:cubicBezTo>
                          <a:pt x="1" y="24"/>
                          <a:pt x="0" y="22"/>
                          <a:pt x="1" y="20"/>
                        </a:cubicBezTo>
                        <a:cubicBezTo>
                          <a:pt x="8" y="3"/>
                          <a:pt x="8" y="3"/>
                          <a:pt x="8" y="3"/>
                        </a:cubicBezTo>
                        <a:cubicBezTo>
                          <a:pt x="9" y="1"/>
                          <a:pt x="11" y="0"/>
                          <a:pt x="14" y="1"/>
                        </a:cubicBezTo>
                        <a:cubicBezTo>
                          <a:pt x="541" y="215"/>
                          <a:pt x="541" y="215"/>
                          <a:pt x="541" y="215"/>
                        </a:cubicBezTo>
                        <a:cubicBezTo>
                          <a:pt x="543" y="215"/>
                          <a:pt x="544" y="218"/>
                          <a:pt x="543" y="220"/>
                        </a:cubicBezTo>
                        <a:lnTo>
                          <a:pt x="536" y="23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3" name="Freeform 107">
                    <a:extLst>
                      <a:ext uri="{FF2B5EF4-FFF2-40B4-BE49-F238E27FC236}">
                        <a16:creationId xmlns="" xmlns:a16="http://schemas.microsoft.com/office/drawing/2014/main" id="{457C7D6E-BE11-4B77-B1BC-A4D4B392707E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8034338" y="3943351"/>
                    <a:ext cx="150813" cy="146050"/>
                  </a:xfrm>
                  <a:custGeom>
                    <a:avLst/>
                    <a:gdLst>
                      <a:gd name="T0" fmla="*/ 48 w 152"/>
                      <a:gd name="T1" fmla="*/ 142 h 147"/>
                      <a:gd name="T2" fmla="*/ 7 w 152"/>
                      <a:gd name="T3" fmla="*/ 104 h 147"/>
                      <a:gd name="T4" fmla="*/ 7 w 152"/>
                      <a:gd name="T5" fmla="*/ 48 h 147"/>
                      <a:gd name="T6" fmla="*/ 47 w 152"/>
                      <a:gd name="T7" fmla="*/ 8 h 147"/>
                      <a:gd name="T8" fmla="*/ 104 w 152"/>
                      <a:gd name="T9" fmla="*/ 7 h 147"/>
                      <a:gd name="T10" fmla="*/ 144 w 152"/>
                      <a:gd name="T11" fmla="*/ 47 h 147"/>
                      <a:gd name="T12" fmla="*/ 144 w 152"/>
                      <a:gd name="T13" fmla="*/ 104 h 147"/>
                      <a:gd name="T14" fmla="*/ 125 w 152"/>
                      <a:gd name="T15" fmla="*/ 131 h 147"/>
                      <a:gd name="T16" fmla="*/ 102 w 152"/>
                      <a:gd name="T17" fmla="*/ 135 h 147"/>
                      <a:gd name="T18" fmla="*/ 91 w 152"/>
                      <a:gd name="T19" fmla="*/ 124 h 147"/>
                      <a:gd name="T20" fmla="*/ 92 w 152"/>
                      <a:gd name="T21" fmla="*/ 106 h 147"/>
                      <a:gd name="T22" fmla="*/ 53 w 152"/>
                      <a:gd name="T23" fmla="*/ 115 h 147"/>
                      <a:gd name="T24" fmla="*/ 32 w 152"/>
                      <a:gd name="T25" fmla="*/ 93 h 147"/>
                      <a:gd name="T26" fmla="*/ 33 w 152"/>
                      <a:gd name="T27" fmla="*/ 59 h 147"/>
                      <a:gd name="T28" fmla="*/ 56 w 152"/>
                      <a:gd name="T29" fmla="*/ 33 h 147"/>
                      <a:gd name="T30" fmla="*/ 89 w 152"/>
                      <a:gd name="T31" fmla="*/ 32 h 147"/>
                      <a:gd name="T32" fmla="*/ 102 w 152"/>
                      <a:gd name="T33" fmla="*/ 42 h 147"/>
                      <a:gd name="T34" fmla="*/ 108 w 152"/>
                      <a:gd name="T35" fmla="*/ 56 h 147"/>
                      <a:gd name="T36" fmla="*/ 112 w 152"/>
                      <a:gd name="T37" fmla="*/ 45 h 147"/>
                      <a:gd name="T38" fmla="*/ 129 w 152"/>
                      <a:gd name="T39" fmla="*/ 51 h 147"/>
                      <a:gd name="T40" fmla="*/ 105 w 152"/>
                      <a:gd name="T41" fmla="*/ 110 h 147"/>
                      <a:gd name="T42" fmla="*/ 109 w 152"/>
                      <a:gd name="T43" fmla="*/ 126 h 147"/>
                      <a:gd name="T44" fmla="*/ 122 w 152"/>
                      <a:gd name="T45" fmla="*/ 122 h 147"/>
                      <a:gd name="T46" fmla="*/ 134 w 152"/>
                      <a:gd name="T47" fmla="*/ 104 h 147"/>
                      <a:gd name="T48" fmla="*/ 137 w 152"/>
                      <a:gd name="T49" fmla="*/ 51 h 147"/>
                      <a:gd name="T50" fmla="*/ 102 w 152"/>
                      <a:gd name="T51" fmla="*/ 15 h 147"/>
                      <a:gd name="T52" fmla="*/ 51 w 152"/>
                      <a:gd name="T53" fmla="*/ 15 h 147"/>
                      <a:gd name="T54" fmla="*/ 15 w 152"/>
                      <a:gd name="T55" fmla="*/ 51 h 147"/>
                      <a:gd name="T56" fmla="*/ 15 w 152"/>
                      <a:gd name="T57" fmla="*/ 101 h 147"/>
                      <a:gd name="T58" fmla="*/ 51 w 152"/>
                      <a:gd name="T59" fmla="*/ 135 h 147"/>
                      <a:gd name="T60" fmla="*/ 86 w 152"/>
                      <a:gd name="T61" fmla="*/ 137 h 147"/>
                      <a:gd name="T62" fmla="*/ 87 w 152"/>
                      <a:gd name="T63" fmla="*/ 145 h 147"/>
                      <a:gd name="T64" fmla="*/ 68 w 152"/>
                      <a:gd name="T65" fmla="*/ 147 h 147"/>
                      <a:gd name="T66" fmla="*/ 48 w 152"/>
                      <a:gd name="T67" fmla="*/ 142 h 147"/>
                      <a:gd name="T68" fmla="*/ 97 w 152"/>
                      <a:gd name="T69" fmla="*/ 84 h 147"/>
                      <a:gd name="T70" fmla="*/ 97 w 152"/>
                      <a:gd name="T71" fmla="*/ 63 h 147"/>
                      <a:gd name="T72" fmla="*/ 84 w 152"/>
                      <a:gd name="T73" fmla="*/ 49 h 147"/>
                      <a:gd name="T74" fmla="*/ 64 w 152"/>
                      <a:gd name="T75" fmla="*/ 50 h 147"/>
                      <a:gd name="T76" fmla="*/ 50 w 152"/>
                      <a:gd name="T77" fmla="*/ 65 h 147"/>
                      <a:gd name="T78" fmla="*/ 49 w 152"/>
                      <a:gd name="T79" fmla="*/ 86 h 147"/>
                      <a:gd name="T80" fmla="*/ 63 w 152"/>
                      <a:gd name="T81" fmla="*/ 101 h 147"/>
                      <a:gd name="T82" fmla="*/ 83 w 152"/>
                      <a:gd name="T83" fmla="*/ 100 h 147"/>
                      <a:gd name="T84" fmla="*/ 97 w 152"/>
                      <a:gd name="T85" fmla="*/ 84 h 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52" h="147">
                        <a:moveTo>
                          <a:pt x="48" y="142"/>
                        </a:moveTo>
                        <a:cubicBezTo>
                          <a:pt x="29" y="134"/>
                          <a:pt x="15" y="122"/>
                          <a:pt x="7" y="104"/>
                        </a:cubicBezTo>
                        <a:cubicBezTo>
                          <a:pt x="0" y="86"/>
                          <a:pt x="0" y="67"/>
                          <a:pt x="7" y="48"/>
                        </a:cubicBezTo>
                        <a:cubicBezTo>
                          <a:pt x="15" y="29"/>
                          <a:pt x="28" y="16"/>
                          <a:pt x="47" y="8"/>
                        </a:cubicBezTo>
                        <a:cubicBezTo>
                          <a:pt x="66" y="0"/>
                          <a:pt x="85" y="0"/>
                          <a:pt x="104" y="7"/>
                        </a:cubicBezTo>
                        <a:cubicBezTo>
                          <a:pt x="123" y="15"/>
                          <a:pt x="137" y="28"/>
                          <a:pt x="144" y="47"/>
                        </a:cubicBezTo>
                        <a:cubicBezTo>
                          <a:pt x="152" y="66"/>
                          <a:pt x="152" y="85"/>
                          <a:pt x="144" y="104"/>
                        </a:cubicBezTo>
                        <a:cubicBezTo>
                          <a:pt x="139" y="117"/>
                          <a:pt x="133" y="126"/>
                          <a:pt x="125" y="131"/>
                        </a:cubicBezTo>
                        <a:cubicBezTo>
                          <a:pt x="117" y="137"/>
                          <a:pt x="110" y="138"/>
                          <a:pt x="102" y="135"/>
                        </a:cubicBezTo>
                        <a:cubicBezTo>
                          <a:pt x="96" y="133"/>
                          <a:pt x="93" y="129"/>
                          <a:pt x="91" y="124"/>
                        </a:cubicBezTo>
                        <a:cubicBezTo>
                          <a:pt x="89" y="119"/>
                          <a:pt x="90" y="113"/>
                          <a:pt x="92" y="106"/>
                        </a:cubicBezTo>
                        <a:cubicBezTo>
                          <a:pt x="80" y="118"/>
                          <a:pt x="67" y="121"/>
                          <a:pt x="53" y="115"/>
                        </a:cubicBezTo>
                        <a:cubicBezTo>
                          <a:pt x="43" y="111"/>
                          <a:pt x="36" y="104"/>
                          <a:pt x="32" y="93"/>
                        </a:cubicBezTo>
                        <a:cubicBezTo>
                          <a:pt x="28" y="82"/>
                          <a:pt x="28" y="71"/>
                          <a:pt x="33" y="59"/>
                        </a:cubicBezTo>
                        <a:cubicBezTo>
                          <a:pt x="38" y="47"/>
                          <a:pt x="45" y="38"/>
                          <a:pt x="56" y="33"/>
                        </a:cubicBezTo>
                        <a:cubicBezTo>
                          <a:pt x="66" y="28"/>
                          <a:pt x="77" y="27"/>
                          <a:pt x="89" y="32"/>
                        </a:cubicBezTo>
                        <a:cubicBezTo>
                          <a:pt x="94" y="34"/>
                          <a:pt x="98" y="38"/>
                          <a:pt x="102" y="42"/>
                        </a:cubicBezTo>
                        <a:cubicBezTo>
                          <a:pt x="105" y="47"/>
                          <a:pt x="107" y="51"/>
                          <a:pt x="108" y="56"/>
                        </a:cubicBezTo>
                        <a:cubicBezTo>
                          <a:pt x="112" y="45"/>
                          <a:pt x="112" y="45"/>
                          <a:pt x="112" y="45"/>
                        </a:cubicBezTo>
                        <a:cubicBezTo>
                          <a:pt x="129" y="51"/>
                          <a:pt x="129" y="51"/>
                          <a:pt x="129" y="51"/>
                        </a:cubicBezTo>
                        <a:cubicBezTo>
                          <a:pt x="105" y="110"/>
                          <a:pt x="105" y="110"/>
                          <a:pt x="105" y="110"/>
                        </a:cubicBezTo>
                        <a:cubicBezTo>
                          <a:pt x="101" y="118"/>
                          <a:pt x="103" y="123"/>
                          <a:pt x="109" y="126"/>
                        </a:cubicBezTo>
                        <a:cubicBezTo>
                          <a:pt x="113" y="127"/>
                          <a:pt x="117" y="126"/>
                          <a:pt x="122" y="122"/>
                        </a:cubicBezTo>
                        <a:cubicBezTo>
                          <a:pt x="127" y="118"/>
                          <a:pt x="131" y="112"/>
                          <a:pt x="134" y="104"/>
                        </a:cubicBezTo>
                        <a:cubicBezTo>
                          <a:pt x="142" y="86"/>
                          <a:pt x="142" y="68"/>
                          <a:pt x="137" y="51"/>
                        </a:cubicBezTo>
                        <a:cubicBezTo>
                          <a:pt x="131" y="34"/>
                          <a:pt x="119" y="22"/>
                          <a:pt x="102" y="15"/>
                        </a:cubicBezTo>
                        <a:cubicBezTo>
                          <a:pt x="85" y="8"/>
                          <a:pt x="68" y="8"/>
                          <a:pt x="51" y="15"/>
                        </a:cubicBezTo>
                        <a:cubicBezTo>
                          <a:pt x="34" y="23"/>
                          <a:pt x="22" y="35"/>
                          <a:pt x="15" y="51"/>
                        </a:cubicBezTo>
                        <a:cubicBezTo>
                          <a:pt x="8" y="68"/>
                          <a:pt x="8" y="85"/>
                          <a:pt x="15" y="101"/>
                        </a:cubicBezTo>
                        <a:cubicBezTo>
                          <a:pt x="22" y="116"/>
                          <a:pt x="34" y="128"/>
                          <a:pt x="51" y="135"/>
                        </a:cubicBezTo>
                        <a:cubicBezTo>
                          <a:pt x="64" y="140"/>
                          <a:pt x="76" y="141"/>
                          <a:pt x="86" y="137"/>
                        </a:cubicBezTo>
                        <a:cubicBezTo>
                          <a:pt x="87" y="145"/>
                          <a:pt x="87" y="145"/>
                          <a:pt x="87" y="145"/>
                        </a:cubicBezTo>
                        <a:cubicBezTo>
                          <a:pt x="82" y="147"/>
                          <a:pt x="75" y="147"/>
                          <a:pt x="68" y="147"/>
                        </a:cubicBezTo>
                        <a:cubicBezTo>
                          <a:pt x="61" y="146"/>
                          <a:pt x="54" y="145"/>
                          <a:pt x="48" y="142"/>
                        </a:cubicBezTo>
                        <a:close/>
                        <a:moveTo>
                          <a:pt x="97" y="84"/>
                        </a:moveTo>
                        <a:cubicBezTo>
                          <a:pt x="100" y="77"/>
                          <a:pt x="100" y="70"/>
                          <a:pt x="97" y="63"/>
                        </a:cubicBezTo>
                        <a:cubicBezTo>
                          <a:pt x="95" y="57"/>
                          <a:pt x="90" y="52"/>
                          <a:pt x="84" y="49"/>
                        </a:cubicBezTo>
                        <a:cubicBezTo>
                          <a:pt x="77" y="46"/>
                          <a:pt x="70" y="47"/>
                          <a:pt x="64" y="50"/>
                        </a:cubicBezTo>
                        <a:cubicBezTo>
                          <a:pt x="58" y="53"/>
                          <a:pt x="53" y="58"/>
                          <a:pt x="50" y="65"/>
                        </a:cubicBezTo>
                        <a:cubicBezTo>
                          <a:pt x="48" y="72"/>
                          <a:pt x="47" y="79"/>
                          <a:pt x="49" y="86"/>
                        </a:cubicBezTo>
                        <a:cubicBezTo>
                          <a:pt x="51" y="93"/>
                          <a:pt x="56" y="98"/>
                          <a:pt x="63" y="101"/>
                        </a:cubicBezTo>
                        <a:cubicBezTo>
                          <a:pt x="70" y="104"/>
                          <a:pt x="77" y="103"/>
                          <a:pt x="83" y="100"/>
                        </a:cubicBezTo>
                        <a:cubicBezTo>
                          <a:pt x="89" y="97"/>
                          <a:pt x="94" y="91"/>
                          <a:pt x="97" y="8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53" name="Group 88">
                  <a:extLst>
                    <a:ext uri="{FF2B5EF4-FFF2-40B4-BE49-F238E27FC236}">
                      <a16:creationId xmlns="" xmlns:a16="http://schemas.microsoft.com/office/drawing/2014/main" id="{7012D0D4-C4B2-4BC1-AC25-FEB1C391FD4F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194175" y="2887663"/>
                  <a:ext cx="560388" cy="560388"/>
                  <a:chOff x="4194175" y="2887663"/>
                  <a:chExt cx="560388" cy="560388"/>
                </a:xfrm>
              </p:grpSpPr>
              <p:sp>
                <p:nvSpPr>
                  <p:cNvPr id="57" name="Oval 108">
                    <a:extLst>
                      <a:ext uri="{FF2B5EF4-FFF2-40B4-BE49-F238E27FC236}">
                        <a16:creationId xmlns="" xmlns:a16="http://schemas.microsoft.com/office/drawing/2014/main" id="{3122EAEA-C20D-4933-B375-9628CF60D56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94175" y="2887663"/>
                    <a:ext cx="560388" cy="560388"/>
                  </a:xfrm>
                  <a:prstGeom prst="ellipse">
                    <a:avLst/>
                  </a:prstGeom>
                  <a:solidFill>
                    <a:srgbClr val="21326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 dirty="0"/>
                  </a:p>
                </p:txBody>
              </p:sp>
              <p:sp>
                <p:nvSpPr>
                  <p:cNvPr id="58" name="Freeform 109">
                    <a:extLst>
                      <a:ext uri="{FF2B5EF4-FFF2-40B4-BE49-F238E27FC236}">
                        <a16:creationId xmlns="" xmlns:a16="http://schemas.microsoft.com/office/drawing/2014/main" id="{E0F62B4A-5D9C-4DFF-843C-B9E215BF92F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4349750" y="3022601"/>
                    <a:ext cx="49213" cy="44450"/>
                  </a:xfrm>
                  <a:custGeom>
                    <a:avLst/>
                    <a:gdLst>
                      <a:gd name="T0" fmla="*/ 31 w 31"/>
                      <a:gd name="T1" fmla="*/ 28 h 28"/>
                      <a:gd name="T2" fmla="*/ 31 w 31"/>
                      <a:gd name="T3" fmla="*/ 0 h 28"/>
                      <a:gd name="T4" fmla="*/ 0 w 31"/>
                      <a:gd name="T5" fmla="*/ 28 h 28"/>
                      <a:gd name="T6" fmla="*/ 0 w 31"/>
                      <a:gd name="T7" fmla="*/ 28 h 28"/>
                      <a:gd name="T8" fmla="*/ 31 w 31"/>
                      <a:gd name="T9" fmla="*/ 28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" h="28">
                        <a:moveTo>
                          <a:pt x="31" y="28"/>
                        </a:moveTo>
                        <a:lnTo>
                          <a:pt x="31" y="0"/>
                        </a:lnTo>
                        <a:lnTo>
                          <a:pt x="0" y="28"/>
                        </a:lnTo>
                        <a:lnTo>
                          <a:pt x="0" y="28"/>
                        </a:lnTo>
                        <a:lnTo>
                          <a:pt x="31" y="2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9" name="Freeform 110">
                    <a:extLst>
                      <a:ext uri="{FF2B5EF4-FFF2-40B4-BE49-F238E27FC236}">
                        <a16:creationId xmlns="" xmlns:a16="http://schemas.microsoft.com/office/drawing/2014/main" id="{E226B23A-58E8-4282-AD12-06B9D61B1A8D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4349750" y="3022601"/>
                    <a:ext cx="247650" cy="282575"/>
                  </a:xfrm>
                  <a:custGeom>
                    <a:avLst/>
                    <a:gdLst>
                      <a:gd name="T0" fmla="*/ 39 w 156"/>
                      <a:gd name="T1" fmla="*/ 0 h 178"/>
                      <a:gd name="T2" fmla="*/ 39 w 156"/>
                      <a:gd name="T3" fmla="*/ 36 h 178"/>
                      <a:gd name="T4" fmla="*/ 0 w 156"/>
                      <a:gd name="T5" fmla="*/ 36 h 178"/>
                      <a:gd name="T6" fmla="*/ 0 w 156"/>
                      <a:gd name="T7" fmla="*/ 178 h 178"/>
                      <a:gd name="T8" fmla="*/ 156 w 156"/>
                      <a:gd name="T9" fmla="*/ 178 h 178"/>
                      <a:gd name="T10" fmla="*/ 156 w 156"/>
                      <a:gd name="T11" fmla="*/ 0 h 178"/>
                      <a:gd name="T12" fmla="*/ 39 w 156"/>
                      <a:gd name="T13" fmla="*/ 0 h 178"/>
                      <a:gd name="T14" fmla="*/ 26 w 156"/>
                      <a:gd name="T15" fmla="*/ 55 h 178"/>
                      <a:gd name="T16" fmla="*/ 95 w 156"/>
                      <a:gd name="T17" fmla="*/ 55 h 178"/>
                      <a:gd name="T18" fmla="*/ 95 w 156"/>
                      <a:gd name="T19" fmla="*/ 68 h 178"/>
                      <a:gd name="T20" fmla="*/ 26 w 156"/>
                      <a:gd name="T21" fmla="*/ 68 h 178"/>
                      <a:gd name="T22" fmla="*/ 26 w 156"/>
                      <a:gd name="T23" fmla="*/ 55 h 178"/>
                      <a:gd name="T24" fmla="*/ 26 w 156"/>
                      <a:gd name="T25" fmla="*/ 85 h 178"/>
                      <a:gd name="T26" fmla="*/ 48 w 156"/>
                      <a:gd name="T27" fmla="*/ 85 h 178"/>
                      <a:gd name="T28" fmla="*/ 48 w 156"/>
                      <a:gd name="T29" fmla="*/ 99 h 178"/>
                      <a:gd name="T30" fmla="*/ 26 w 156"/>
                      <a:gd name="T31" fmla="*/ 99 h 178"/>
                      <a:gd name="T32" fmla="*/ 26 w 156"/>
                      <a:gd name="T33" fmla="*/ 85 h 178"/>
                      <a:gd name="T34" fmla="*/ 76 w 156"/>
                      <a:gd name="T35" fmla="*/ 131 h 178"/>
                      <a:gd name="T36" fmla="*/ 26 w 156"/>
                      <a:gd name="T37" fmla="*/ 131 h 178"/>
                      <a:gd name="T38" fmla="*/ 26 w 156"/>
                      <a:gd name="T39" fmla="*/ 117 h 178"/>
                      <a:gd name="T40" fmla="*/ 76 w 156"/>
                      <a:gd name="T41" fmla="*/ 117 h 178"/>
                      <a:gd name="T42" fmla="*/ 76 w 156"/>
                      <a:gd name="T43" fmla="*/ 131 h 178"/>
                      <a:gd name="T44" fmla="*/ 109 w 156"/>
                      <a:gd name="T45" fmla="*/ 131 h 178"/>
                      <a:gd name="T46" fmla="*/ 88 w 156"/>
                      <a:gd name="T47" fmla="*/ 131 h 178"/>
                      <a:gd name="T48" fmla="*/ 88 w 156"/>
                      <a:gd name="T49" fmla="*/ 117 h 178"/>
                      <a:gd name="T50" fmla="*/ 109 w 156"/>
                      <a:gd name="T51" fmla="*/ 117 h 178"/>
                      <a:gd name="T52" fmla="*/ 109 w 156"/>
                      <a:gd name="T53" fmla="*/ 131 h 178"/>
                      <a:gd name="T54" fmla="*/ 109 w 156"/>
                      <a:gd name="T55" fmla="*/ 99 h 178"/>
                      <a:gd name="T56" fmla="*/ 59 w 156"/>
                      <a:gd name="T57" fmla="*/ 99 h 178"/>
                      <a:gd name="T58" fmla="*/ 59 w 156"/>
                      <a:gd name="T59" fmla="*/ 85 h 178"/>
                      <a:gd name="T60" fmla="*/ 109 w 156"/>
                      <a:gd name="T61" fmla="*/ 85 h 178"/>
                      <a:gd name="T62" fmla="*/ 109 w 156"/>
                      <a:gd name="T63" fmla="*/ 99 h 178"/>
                      <a:gd name="T64" fmla="*/ 135 w 156"/>
                      <a:gd name="T65" fmla="*/ 99 h 178"/>
                      <a:gd name="T66" fmla="*/ 122 w 156"/>
                      <a:gd name="T67" fmla="*/ 99 h 178"/>
                      <a:gd name="T68" fmla="*/ 122 w 156"/>
                      <a:gd name="T69" fmla="*/ 85 h 178"/>
                      <a:gd name="T70" fmla="*/ 135 w 156"/>
                      <a:gd name="T71" fmla="*/ 85 h 178"/>
                      <a:gd name="T72" fmla="*/ 135 w 156"/>
                      <a:gd name="T73" fmla="*/ 99 h 178"/>
                      <a:gd name="T74" fmla="*/ 135 w 156"/>
                      <a:gd name="T75" fmla="*/ 68 h 178"/>
                      <a:gd name="T76" fmla="*/ 105 w 156"/>
                      <a:gd name="T77" fmla="*/ 68 h 178"/>
                      <a:gd name="T78" fmla="*/ 105 w 156"/>
                      <a:gd name="T79" fmla="*/ 55 h 178"/>
                      <a:gd name="T80" fmla="*/ 135 w 156"/>
                      <a:gd name="T81" fmla="*/ 55 h 178"/>
                      <a:gd name="T82" fmla="*/ 135 w 156"/>
                      <a:gd name="T83" fmla="*/ 68 h 1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56" h="178">
                        <a:moveTo>
                          <a:pt x="39" y="0"/>
                        </a:moveTo>
                        <a:lnTo>
                          <a:pt x="39" y="36"/>
                        </a:lnTo>
                        <a:lnTo>
                          <a:pt x="0" y="36"/>
                        </a:lnTo>
                        <a:lnTo>
                          <a:pt x="0" y="178"/>
                        </a:lnTo>
                        <a:lnTo>
                          <a:pt x="156" y="178"/>
                        </a:lnTo>
                        <a:lnTo>
                          <a:pt x="156" y="0"/>
                        </a:lnTo>
                        <a:lnTo>
                          <a:pt x="39" y="0"/>
                        </a:lnTo>
                        <a:close/>
                        <a:moveTo>
                          <a:pt x="26" y="55"/>
                        </a:moveTo>
                        <a:lnTo>
                          <a:pt x="95" y="55"/>
                        </a:lnTo>
                        <a:lnTo>
                          <a:pt x="95" y="68"/>
                        </a:lnTo>
                        <a:lnTo>
                          <a:pt x="26" y="68"/>
                        </a:lnTo>
                        <a:lnTo>
                          <a:pt x="26" y="55"/>
                        </a:lnTo>
                        <a:close/>
                        <a:moveTo>
                          <a:pt x="26" y="85"/>
                        </a:moveTo>
                        <a:lnTo>
                          <a:pt x="48" y="85"/>
                        </a:lnTo>
                        <a:lnTo>
                          <a:pt x="48" y="99"/>
                        </a:lnTo>
                        <a:lnTo>
                          <a:pt x="26" y="99"/>
                        </a:lnTo>
                        <a:lnTo>
                          <a:pt x="26" y="85"/>
                        </a:lnTo>
                        <a:close/>
                        <a:moveTo>
                          <a:pt x="76" y="131"/>
                        </a:moveTo>
                        <a:lnTo>
                          <a:pt x="26" y="131"/>
                        </a:lnTo>
                        <a:lnTo>
                          <a:pt x="26" y="117"/>
                        </a:lnTo>
                        <a:lnTo>
                          <a:pt x="76" y="117"/>
                        </a:lnTo>
                        <a:lnTo>
                          <a:pt x="76" y="131"/>
                        </a:lnTo>
                        <a:close/>
                        <a:moveTo>
                          <a:pt x="109" y="131"/>
                        </a:moveTo>
                        <a:lnTo>
                          <a:pt x="88" y="131"/>
                        </a:lnTo>
                        <a:lnTo>
                          <a:pt x="88" y="117"/>
                        </a:lnTo>
                        <a:lnTo>
                          <a:pt x="109" y="117"/>
                        </a:lnTo>
                        <a:lnTo>
                          <a:pt x="109" y="131"/>
                        </a:lnTo>
                        <a:close/>
                        <a:moveTo>
                          <a:pt x="109" y="99"/>
                        </a:moveTo>
                        <a:lnTo>
                          <a:pt x="59" y="99"/>
                        </a:lnTo>
                        <a:lnTo>
                          <a:pt x="59" y="85"/>
                        </a:lnTo>
                        <a:lnTo>
                          <a:pt x="109" y="85"/>
                        </a:lnTo>
                        <a:lnTo>
                          <a:pt x="109" y="99"/>
                        </a:lnTo>
                        <a:close/>
                        <a:moveTo>
                          <a:pt x="135" y="99"/>
                        </a:moveTo>
                        <a:lnTo>
                          <a:pt x="122" y="99"/>
                        </a:lnTo>
                        <a:lnTo>
                          <a:pt x="122" y="85"/>
                        </a:lnTo>
                        <a:lnTo>
                          <a:pt x="135" y="85"/>
                        </a:lnTo>
                        <a:lnTo>
                          <a:pt x="135" y="99"/>
                        </a:lnTo>
                        <a:close/>
                        <a:moveTo>
                          <a:pt x="135" y="68"/>
                        </a:moveTo>
                        <a:lnTo>
                          <a:pt x="105" y="68"/>
                        </a:lnTo>
                        <a:lnTo>
                          <a:pt x="105" y="55"/>
                        </a:lnTo>
                        <a:lnTo>
                          <a:pt x="135" y="55"/>
                        </a:lnTo>
                        <a:lnTo>
                          <a:pt x="135" y="6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54" name="Group 97">
                  <a:extLst>
                    <a:ext uri="{FF2B5EF4-FFF2-40B4-BE49-F238E27FC236}">
                      <a16:creationId xmlns="" xmlns:a16="http://schemas.microsoft.com/office/drawing/2014/main" id="{D5EF39BC-C1E9-48A4-BDB7-971BF48CFEFD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7569200" y="4335463"/>
                  <a:ext cx="630238" cy="630238"/>
                  <a:chOff x="7569200" y="4335463"/>
                  <a:chExt cx="630238" cy="630238"/>
                </a:xfrm>
              </p:grpSpPr>
              <p:sp>
                <p:nvSpPr>
                  <p:cNvPr id="55" name="Freeform 111">
                    <a:extLst>
                      <a:ext uri="{FF2B5EF4-FFF2-40B4-BE49-F238E27FC236}">
                        <a16:creationId xmlns="" xmlns:a16="http://schemas.microsoft.com/office/drawing/2014/main" id="{38A50626-9E4C-46A2-ABBE-33DCD5E9BA8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 bwMode="auto">
                  <a:xfrm>
                    <a:off x="7569200" y="4335463"/>
                    <a:ext cx="630238" cy="630238"/>
                  </a:xfrm>
                  <a:custGeom>
                    <a:avLst/>
                    <a:gdLst>
                      <a:gd name="T0" fmla="*/ 599 w 632"/>
                      <a:gd name="T1" fmla="*/ 378 h 632"/>
                      <a:gd name="T2" fmla="*/ 255 w 632"/>
                      <a:gd name="T3" fmla="*/ 599 h 632"/>
                      <a:gd name="T4" fmla="*/ 34 w 632"/>
                      <a:gd name="T5" fmla="*/ 255 h 632"/>
                      <a:gd name="T6" fmla="*/ 377 w 632"/>
                      <a:gd name="T7" fmla="*/ 34 h 632"/>
                      <a:gd name="T8" fmla="*/ 599 w 632"/>
                      <a:gd name="T9" fmla="*/ 378 h 6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2" h="632">
                        <a:moveTo>
                          <a:pt x="599" y="378"/>
                        </a:moveTo>
                        <a:cubicBezTo>
                          <a:pt x="565" y="533"/>
                          <a:pt x="411" y="632"/>
                          <a:pt x="255" y="599"/>
                        </a:cubicBezTo>
                        <a:cubicBezTo>
                          <a:pt x="99" y="565"/>
                          <a:pt x="0" y="411"/>
                          <a:pt x="34" y="255"/>
                        </a:cubicBezTo>
                        <a:cubicBezTo>
                          <a:pt x="68" y="99"/>
                          <a:pt x="222" y="0"/>
                          <a:pt x="377" y="34"/>
                        </a:cubicBezTo>
                        <a:cubicBezTo>
                          <a:pt x="533" y="68"/>
                          <a:pt x="632" y="222"/>
                          <a:pt x="599" y="37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6" name="Freeform 112">
                    <a:extLst>
                      <a:ext uri="{FF2B5EF4-FFF2-40B4-BE49-F238E27FC236}">
                        <a16:creationId xmlns="" xmlns:a16="http://schemas.microsoft.com/office/drawing/2014/main" id="{875F9B37-8B47-4374-A1EE-09038D40CD1C}"/>
                      </a:ext>
                    </a:extLst>
                  </p:cNvPr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7673975" y="4537076"/>
                    <a:ext cx="411163" cy="209550"/>
                  </a:xfrm>
                  <a:custGeom>
                    <a:avLst/>
                    <a:gdLst>
                      <a:gd name="T0" fmla="*/ 412 w 412"/>
                      <a:gd name="T1" fmla="*/ 76 h 211"/>
                      <a:gd name="T2" fmla="*/ 407 w 412"/>
                      <a:gd name="T3" fmla="*/ 0 h 211"/>
                      <a:gd name="T4" fmla="*/ 330 w 412"/>
                      <a:gd name="T5" fmla="*/ 11 h 211"/>
                      <a:gd name="T6" fmla="*/ 361 w 412"/>
                      <a:gd name="T7" fmla="*/ 36 h 211"/>
                      <a:gd name="T8" fmla="*/ 283 w 412"/>
                      <a:gd name="T9" fmla="*/ 133 h 211"/>
                      <a:gd name="T10" fmla="*/ 276 w 412"/>
                      <a:gd name="T11" fmla="*/ 132 h 211"/>
                      <a:gd name="T12" fmla="*/ 253 w 412"/>
                      <a:gd name="T13" fmla="*/ 136 h 211"/>
                      <a:gd name="T14" fmla="*/ 201 w 412"/>
                      <a:gd name="T15" fmla="*/ 91 h 211"/>
                      <a:gd name="T16" fmla="*/ 203 w 412"/>
                      <a:gd name="T17" fmla="*/ 82 h 211"/>
                      <a:gd name="T18" fmla="*/ 169 w 412"/>
                      <a:gd name="T19" fmla="*/ 39 h 211"/>
                      <a:gd name="T20" fmla="*/ 140 w 412"/>
                      <a:gd name="T21" fmla="*/ 47 h 211"/>
                      <a:gd name="T22" fmla="*/ 125 w 412"/>
                      <a:gd name="T23" fmla="*/ 73 h 211"/>
                      <a:gd name="T24" fmla="*/ 126 w 412"/>
                      <a:gd name="T25" fmla="*/ 87 h 211"/>
                      <a:gd name="T26" fmla="*/ 63 w 412"/>
                      <a:gd name="T27" fmla="*/ 130 h 211"/>
                      <a:gd name="T28" fmla="*/ 46 w 412"/>
                      <a:gd name="T29" fmla="*/ 123 h 211"/>
                      <a:gd name="T30" fmla="*/ 17 w 412"/>
                      <a:gd name="T31" fmla="*/ 132 h 211"/>
                      <a:gd name="T32" fmla="*/ 2 w 412"/>
                      <a:gd name="T33" fmla="*/ 158 h 211"/>
                      <a:gd name="T34" fmla="*/ 33 w 412"/>
                      <a:gd name="T35" fmla="*/ 201 h 211"/>
                      <a:gd name="T36" fmla="*/ 37 w 412"/>
                      <a:gd name="T37" fmla="*/ 202 h 211"/>
                      <a:gd name="T38" fmla="*/ 80 w 412"/>
                      <a:gd name="T39" fmla="*/ 167 h 211"/>
                      <a:gd name="T40" fmla="*/ 79 w 412"/>
                      <a:gd name="T41" fmla="*/ 153 h 211"/>
                      <a:gd name="T42" fmla="*/ 142 w 412"/>
                      <a:gd name="T43" fmla="*/ 111 h 211"/>
                      <a:gd name="T44" fmla="*/ 156 w 412"/>
                      <a:gd name="T45" fmla="*/ 116 h 211"/>
                      <a:gd name="T46" fmla="*/ 160 w 412"/>
                      <a:gd name="T47" fmla="*/ 117 h 211"/>
                      <a:gd name="T48" fmla="*/ 183 w 412"/>
                      <a:gd name="T49" fmla="*/ 113 h 211"/>
                      <a:gd name="T50" fmla="*/ 234 w 412"/>
                      <a:gd name="T51" fmla="*/ 157 h 211"/>
                      <a:gd name="T52" fmla="*/ 232 w 412"/>
                      <a:gd name="T53" fmla="*/ 166 h 211"/>
                      <a:gd name="T54" fmla="*/ 263 w 412"/>
                      <a:gd name="T55" fmla="*/ 209 h 211"/>
                      <a:gd name="T56" fmla="*/ 266 w 412"/>
                      <a:gd name="T57" fmla="*/ 210 h 211"/>
                      <a:gd name="T58" fmla="*/ 295 w 412"/>
                      <a:gd name="T59" fmla="*/ 202 h 211"/>
                      <a:gd name="T60" fmla="*/ 310 w 412"/>
                      <a:gd name="T61" fmla="*/ 175 h 211"/>
                      <a:gd name="T62" fmla="*/ 305 w 412"/>
                      <a:gd name="T63" fmla="*/ 152 h 211"/>
                      <a:gd name="T64" fmla="*/ 383 w 412"/>
                      <a:gd name="T65" fmla="*/ 53 h 211"/>
                      <a:gd name="T66" fmla="*/ 412 w 412"/>
                      <a:gd name="T67" fmla="*/ 76 h 211"/>
                      <a:gd name="T68" fmla="*/ 38 w 412"/>
                      <a:gd name="T69" fmla="*/ 189 h 211"/>
                      <a:gd name="T70" fmla="*/ 14 w 412"/>
                      <a:gd name="T71" fmla="*/ 159 h 211"/>
                      <a:gd name="T72" fmla="*/ 24 w 412"/>
                      <a:gd name="T73" fmla="*/ 141 h 211"/>
                      <a:gd name="T74" fmla="*/ 44 w 412"/>
                      <a:gd name="T75" fmla="*/ 136 h 211"/>
                      <a:gd name="T76" fmla="*/ 47 w 412"/>
                      <a:gd name="T77" fmla="*/ 136 h 211"/>
                      <a:gd name="T78" fmla="*/ 68 w 412"/>
                      <a:gd name="T79" fmla="*/ 166 h 211"/>
                      <a:gd name="T80" fmla="*/ 38 w 412"/>
                      <a:gd name="T81" fmla="*/ 189 h 211"/>
                      <a:gd name="T82" fmla="*/ 161 w 412"/>
                      <a:gd name="T83" fmla="*/ 105 h 211"/>
                      <a:gd name="T84" fmla="*/ 137 w 412"/>
                      <a:gd name="T85" fmla="*/ 75 h 211"/>
                      <a:gd name="T86" fmla="*/ 147 w 412"/>
                      <a:gd name="T87" fmla="*/ 57 h 211"/>
                      <a:gd name="T88" fmla="*/ 167 w 412"/>
                      <a:gd name="T89" fmla="*/ 51 h 211"/>
                      <a:gd name="T90" fmla="*/ 170 w 412"/>
                      <a:gd name="T91" fmla="*/ 52 h 211"/>
                      <a:gd name="T92" fmla="*/ 191 w 412"/>
                      <a:gd name="T93" fmla="*/ 81 h 211"/>
                      <a:gd name="T94" fmla="*/ 161 w 412"/>
                      <a:gd name="T95" fmla="*/ 105 h 211"/>
                      <a:gd name="T96" fmla="*/ 288 w 412"/>
                      <a:gd name="T97" fmla="*/ 192 h 211"/>
                      <a:gd name="T98" fmla="*/ 268 w 412"/>
                      <a:gd name="T99" fmla="*/ 198 h 211"/>
                      <a:gd name="T100" fmla="*/ 244 w 412"/>
                      <a:gd name="T101" fmla="*/ 168 h 211"/>
                      <a:gd name="T102" fmla="*/ 254 w 412"/>
                      <a:gd name="T103" fmla="*/ 150 h 211"/>
                      <a:gd name="T104" fmla="*/ 274 w 412"/>
                      <a:gd name="T105" fmla="*/ 144 h 211"/>
                      <a:gd name="T106" fmla="*/ 277 w 412"/>
                      <a:gd name="T107" fmla="*/ 144 h 211"/>
                      <a:gd name="T108" fmla="*/ 298 w 412"/>
                      <a:gd name="T109" fmla="*/ 174 h 211"/>
                      <a:gd name="T110" fmla="*/ 288 w 412"/>
                      <a:gd name="T111" fmla="*/ 192 h 2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12" h="211">
                        <a:moveTo>
                          <a:pt x="412" y="76"/>
                        </a:moveTo>
                        <a:cubicBezTo>
                          <a:pt x="407" y="0"/>
                          <a:pt x="407" y="0"/>
                          <a:pt x="407" y="0"/>
                        </a:cubicBezTo>
                        <a:cubicBezTo>
                          <a:pt x="330" y="11"/>
                          <a:pt x="330" y="11"/>
                          <a:pt x="330" y="11"/>
                        </a:cubicBezTo>
                        <a:cubicBezTo>
                          <a:pt x="361" y="36"/>
                          <a:pt x="361" y="36"/>
                          <a:pt x="361" y="36"/>
                        </a:cubicBezTo>
                        <a:cubicBezTo>
                          <a:pt x="283" y="133"/>
                          <a:pt x="283" y="133"/>
                          <a:pt x="283" y="133"/>
                        </a:cubicBezTo>
                        <a:cubicBezTo>
                          <a:pt x="281" y="133"/>
                          <a:pt x="278" y="132"/>
                          <a:pt x="276" y="132"/>
                        </a:cubicBezTo>
                        <a:cubicBezTo>
                          <a:pt x="268" y="131"/>
                          <a:pt x="260" y="132"/>
                          <a:pt x="253" y="136"/>
                        </a:cubicBezTo>
                        <a:cubicBezTo>
                          <a:pt x="201" y="91"/>
                          <a:pt x="201" y="91"/>
                          <a:pt x="201" y="91"/>
                        </a:cubicBezTo>
                        <a:cubicBezTo>
                          <a:pt x="202" y="88"/>
                          <a:pt x="203" y="85"/>
                          <a:pt x="203" y="82"/>
                        </a:cubicBezTo>
                        <a:cubicBezTo>
                          <a:pt x="206" y="61"/>
                          <a:pt x="191" y="41"/>
                          <a:pt x="169" y="39"/>
                        </a:cubicBezTo>
                        <a:cubicBezTo>
                          <a:pt x="158" y="37"/>
                          <a:pt x="148" y="40"/>
                          <a:pt x="140" y="47"/>
                        </a:cubicBezTo>
                        <a:cubicBezTo>
                          <a:pt x="132" y="53"/>
                          <a:pt x="126" y="63"/>
                          <a:pt x="125" y="73"/>
                        </a:cubicBezTo>
                        <a:cubicBezTo>
                          <a:pt x="125" y="78"/>
                          <a:pt x="125" y="83"/>
                          <a:pt x="126" y="87"/>
                        </a:cubicBezTo>
                        <a:cubicBezTo>
                          <a:pt x="63" y="130"/>
                          <a:pt x="63" y="130"/>
                          <a:pt x="63" y="130"/>
                        </a:cubicBezTo>
                        <a:cubicBezTo>
                          <a:pt x="58" y="127"/>
                          <a:pt x="52" y="124"/>
                          <a:pt x="46" y="123"/>
                        </a:cubicBezTo>
                        <a:cubicBezTo>
                          <a:pt x="35" y="122"/>
                          <a:pt x="25" y="125"/>
                          <a:pt x="17" y="132"/>
                        </a:cubicBezTo>
                        <a:cubicBezTo>
                          <a:pt x="8" y="138"/>
                          <a:pt x="3" y="147"/>
                          <a:pt x="2" y="158"/>
                        </a:cubicBezTo>
                        <a:cubicBezTo>
                          <a:pt x="0" y="178"/>
                          <a:pt x="13" y="197"/>
                          <a:pt x="33" y="201"/>
                        </a:cubicBezTo>
                        <a:cubicBezTo>
                          <a:pt x="34" y="201"/>
                          <a:pt x="35" y="201"/>
                          <a:pt x="37" y="202"/>
                        </a:cubicBezTo>
                        <a:cubicBezTo>
                          <a:pt x="58" y="204"/>
                          <a:pt x="78" y="189"/>
                          <a:pt x="80" y="167"/>
                        </a:cubicBezTo>
                        <a:cubicBezTo>
                          <a:pt x="81" y="162"/>
                          <a:pt x="80" y="158"/>
                          <a:pt x="79" y="153"/>
                        </a:cubicBezTo>
                        <a:cubicBezTo>
                          <a:pt x="142" y="111"/>
                          <a:pt x="142" y="111"/>
                          <a:pt x="142" y="111"/>
                        </a:cubicBezTo>
                        <a:cubicBezTo>
                          <a:pt x="146" y="113"/>
                          <a:pt x="151" y="115"/>
                          <a:pt x="156" y="116"/>
                        </a:cubicBezTo>
                        <a:cubicBezTo>
                          <a:pt x="157" y="117"/>
                          <a:pt x="158" y="117"/>
                          <a:pt x="160" y="117"/>
                        </a:cubicBezTo>
                        <a:cubicBezTo>
                          <a:pt x="168" y="118"/>
                          <a:pt x="176" y="116"/>
                          <a:pt x="183" y="113"/>
                        </a:cubicBezTo>
                        <a:cubicBezTo>
                          <a:pt x="234" y="157"/>
                          <a:pt x="234" y="157"/>
                          <a:pt x="234" y="157"/>
                        </a:cubicBezTo>
                        <a:cubicBezTo>
                          <a:pt x="233" y="160"/>
                          <a:pt x="232" y="163"/>
                          <a:pt x="232" y="166"/>
                        </a:cubicBezTo>
                        <a:cubicBezTo>
                          <a:pt x="229" y="186"/>
                          <a:pt x="243" y="205"/>
                          <a:pt x="263" y="209"/>
                        </a:cubicBezTo>
                        <a:cubicBezTo>
                          <a:pt x="264" y="210"/>
                          <a:pt x="265" y="210"/>
                          <a:pt x="266" y="210"/>
                        </a:cubicBezTo>
                        <a:cubicBezTo>
                          <a:pt x="277" y="211"/>
                          <a:pt x="287" y="208"/>
                          <a:pt x="295" y="202"/>
                        </a:cubicBezTo>
                        <a:cubicBezTo>
                          <a:pt x="304" y="195"/>
                          <a:pt x="309" y="186"/>
                          <a:pt x="310" y="175"/>
                        </a:cubicBezTo>
                        <a:cubicBezTo>
                          <a:pt x="311" y="167"/>
                          <a:pt x="309" y="159"/>
                          <a:pt x="305" y="152"/>
                        </a:cubicBezTo>
                        <a:cubicBezTo>
                          <a:pt x="383" y="53"/>
                          <a:pt x="383" y="53"/>
                          <a:pt x="383" y="53"/>
                        </a:cubicBezTo>
                        <a:lnTo>
                          <a:pt x="412" y="76"/>
                        </a:lnTo>
                        <a:close/>
                        <a:moveTo>
                          <a:pt x="38" y="189"/>
                        </a:moveTo>
                        <a:cubicBezTo>
                          <a:pt x="23" y="187"/>
                          <a:pt x="13" y="174"/>
                          <a:pt x="14" y="159"/>
                        </a:cubicBezTo>
                        <a:cubicBezTo>
                          <a:pt x="15" y="152"/>
                          <a:pt x="19" y="146"/>
                          <a:pt x="24" y="141"/>
                        </a:cubicBezTo>
                        <a:cubicBezTo>
                          <a:pt x="30" y="137"/>
                          <a:pt x="37" y="135"/>
                          <a:pt x="44" y="136"/>
                        </a:cubicBezTo>
                        <a:cubicBezTo>
                          <a:pt x="45" y="136"/>
                          <a:pt x="46" y="136"/>
                          <a:pt x="47" y="136"/>
                        </a:cubicBezTo>
                        <a:cubicBezTo>
                          <a:pt x="61" y="139"/>
                          <a:pt x="70" y="152"/>
                          <a:pt x="68" y="166"/>
                        </a:cubicBezTo>
                        <a:cubicBezTo>
                          <a:pt x="66" y="180"/>
                          <a:pt x="53" y="191"/>
                          <a:pt x="38" y="189"/>
                        </a:cubicBezTo>
                        <a:close/>
                        <a:moveTo>
                          <a:pt x="161" y="105"/>
                        </a:moveTo>
                        <a:cubicBezTo>
                          <a:pt x="146" y="103"/>
                          <a:pt x="136" y="89"/>
                          <a:pt x="137" y="75"/>
                        </a:cubicBezTo>
                        <a:cubicBezTo>
                          <a:pt x="138" y="68"/>
                          <a:pt x="142" y="61"/>
                          <a:pt x="147" y="57"/>
                        </a:cubicBezTo>
                        <a:cubicBezTo>
                          <a:pt x="153" y="52"/>
                          <a:pt x="160" y="50"/>
                          <a:pt x="167" y="51"/>
                        </a:cubicBezTo>
                        <a:cubicBezTo>
                          <a:pt x="168" y="51"/>
                          <a:pt x="169" y="51"/>
                          <a:pt x="170" y="52"/>
                        </a:cubicBezTo>
                        <a:cubicBezTo>
                          <a:pt x="184" y="54"/>
                          <a:pt x="193" y="67"/>
                          <a:pt x="191" y="81"/>
                        </a:cubicBezTo>
                        <a:cubicBezTo>
                          <a:pt x="189" y="96"/>
                          <a:pt x="176" y="106"/>
                          <a:pt x="161" y="105"/>
                        </a:cubicBezTo>
                        <a:close/>
                        <a:moveTo>
                          <a:pt x="288" y="192"/>
                        </a:moveTo>
                        <a:cubicBezTo>
                          <a:pt x="282" y="196"/>
                          <a:pt x="275" y="198"/>
                          <a:pt x="268" y="198"/>
                        </a:cubicBezTo>
                        <a:cubicBezTo>
                          <a:pt x="253" y="196"/>
                          <a:pt x="242" y="182"/>
                          <a:pt x="244" y="168"/>
                        </a:cubicBezTo>
                        <a:cubicBezTo>
                          <a:pt x="245" y="160"/>
                          <a:pt x="249" y="154"/>
                          <a:pt x="254" y="150"/>
                        </a:cubicBezTo>
                        <a:cubicBezTo>
                          <a:pt x="260" y="145"/>
                          <a:pt x="267" y="143"/>
                          <a:pt x="274" y="144"/>
                        </a:cubicBezTo>
                        <a:cubicBezTo>
                          <a:pt x="275" y="144"/>
                          <a:pt x="276" y="144"/>
                          <a:pt x="277" y="144"/>
                        </a:cubicBezTo>
                        <a:cubicBezTo>
                          <a:pt x="290" y="147"/>
                          <a:pt x="299" y="160"/>
                          <a:pt x="298" y="174"/>
                        </a:cubicBezTo>
                        <a:cubicBezTo>
                          <a:pt x="297" y="181"/>
                          <a:pt x="293" y="188"/>
                          <a:pt x="288" y="192"/>
                        </a:cubicBezTo>
                        <a:close/>
                      </a:path>
                    </a:pathLst>
                  </a:custGeom>
                  <a:solidFill>
                    <a:srgbClr val="75438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5" name="Group 99">
                <a:extLst>
                  <a:ext uri="{FF2B5EF4-FFF2-40B4-BE49-F238E27FC236}">
                    <a16:creationId xmlns="" xmlns:a16="http://schemas.microsoft.com/office/drawing/2014/main" id="{FDD53687-8C4F-4143-B78E-B5DFBAFB126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38650" y="3390901"/>
                <a:ext cx="3541713" cy="2784475"/>
                <a:chOff x="4438650" y="3390901"/>
                <a:chExt cx="3541713" cy="2784475"/>
              </a:xfrm>
            </p:grpSpPr>
            <p:sp>
              <p:nvSpPr>
                <p:cNvPr id="16" name="Freeform 81">
                  <a:extLst>
                    <a:ext uri="{FF2B5EF4-FFF2-40B4-BE49-F238E27FC236}">
                      <a16:creationId xmlns="" xmlns:a16="http://schemas.microsoft.com/office/drawing/2014/main" id="{B314E2A3-AE59-4FBB-B9CC-C9F399A6FBC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680325" y="4914901"/>
                  <a:ext cx="300038" cy="206375"/>
                </a:xfrm>
                <a:custGeom>
                  <a:avLst/>
                  <a:gdLst>
                    <a:gd name="T0" fmla="*/ 4 w 301"/>
                    <a:gd name="T1" fmla="*/ 51 h 207"/>
                    <a:gd name="T2" fmla="*/ 42 w 301"/>
                    <a:gd name="T3" fmla="*/ 48 h 207"/>
                    <a:gd name="T4" fmla="*/ 219 w 301"/>
                    <a:gd name="T5" fmla="*/ 0 h 207"/>
                    <a:gd name="T6" fmla="*/ 185 w 301"/>
                    <a:gd name="T7" fmla="*/ 44 h 207"/>
                    <a:gd name="T8" fmla="*/ 148 w 301"/>
                    <a:gd name="T9" fmla="*/ 70 h 207"/>
                    <a:gd name="T10" fmla="*/ 206 w 301"/>
                    <a:gd name="T11" fmla="*/ 100 h 207"/>
                    <a:gd name="T12" fmla="*/ 294 w 301"/>
                    <a:gd name="T13" fmla="*/ 115 h 207"/>
                    <a:gd name="T14" fmla="*/ 291 w 301"/>
                    <a:gd name="T15" fmla="*/ 137 h 207"/>
                    <a:gd name="T16" fmla="*/ 291 w 301"/>
                    <a:gd name="T17" fmla="*/ 160 h 207"/>
                    <a:gd name="T18" fmla="*/ 208 w 301"/>
                    <a:gd name="T19" fmla="*/ 174 h 207"/>
                    <a:gd name="T20" fmla="*/ 259 w 301"/>
                    <a:gd name="T21" fmla="*/ 206 h 207"/>
                    <a:gd name="T22" fmla="*/ 185 w 301"/>
                    <a:gd name="T23" fmla="*/ 192 h 207"/>
                    <a:gd name="T24" fmla="*/ 94 w 301"/>
                    <a:gd name="T25" fmla="*/ 169 h 207"/>
                    <a:gd name="T26" fmla="*/ 20 w 301"/>
                    <a:gd name="T27" fmla="*/ 123 h 207"/>
                    <a:gd name="T28" fmla="*/ 1 w 301"/>
                    <a:gd name="T29" fmla="*/ 118 h 207"/>
                    <a:gd name="T30" fmla="*/ 4 w 301"/>
                    <a:gd name="T31" fmla="*/ 51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01" h="207">
                      <a:moveTo>
                        <a:pt x="4" y="51"/>
                      </a:moveTo>
                      <a:cubicBezTo>
                        <a:pt x="20" y="50"/>
                        <a:pt x="25" y="50"/>
                        <a:pt x="42" y="48"/>
                      </a:cubicBezTo>
                      <a:cubicBezTo>
                        <a:pt x="59" y="46"/>
                        <a:pt x="219" y="0"/>
                        <a:pt x="219" y="0"/>
                      </a:cubicBezTo>
                      <a:cubicBezTo>
                        <a:pt x="219" y="0"/>
                        <a:pt x="224" y="34"/>
                        <a:pt x="185" y="44"/>
                      </a:cubicBezTo>
                      <a:cubicBezTo>
                        <a:pt x="147" y="53"/>
                        <a:pt x="148" y="70"/>
                        <a:pt x="148" y="70"/>
                      </a:cubicBezTo>
                      <a:cubicBezTo>
                        <a:pt x="148" y="70"/>
                        <a:pt x="153" y="75"/>
                        <a:pt x="206" y="100"/>
                      </a:cubicBezTo>
                      <a:cubicBezTo>
                        <a:pt x="237" y="104"/>
                        <a:pt x="278" y="101"/>
                        <a:pt x="294" y="115"/>
                      </a:cubicBezTo>
                      <a:cubicBezTo>
                        <a:pt x="298" y="118"/>
                        <a:pt x="301" y="134"/>
                        <a:pt x="291" y="137"/>
                      </a:cubicBezTo>
                      <a:cubicBezTo>
                        <a:pt x="297" y="146"/>
                        <a:pt x="294" y="157"/>
                        <a:pt x="291" y="160"/>
                      </a:cubicBezTo>
                      <a:cubicBezTo>
                        <a:pt x="286" y="165"/>
                        <a:pt x="247" y="171"/>
                        <a:pt x="208" y="174"/>
                      </a:cubicBezTo>
                      <a:cubicBezTo>
                        <a:pt x="226" y="184"/>
                        <a:pt x="270" y="190"/>
                        <a:pt x="259" y="206"/>
                      </a:cubicBezTo>
                      <a:cubicBezTo>
                        <a:pt x="249" y="207"/>
                        <a:pt x="190" y="193"/>
                        <a:pt x="185" y="192"/>
                      </a:cubicBezTo>
                      <a:cubicBezTo>
                        <a:pt x="175" y="188"/>
                        <a:pt x="128" y="183"/>
                        <a:pt x="94" y="169"/>
                      </a:cubicBezTo>
                      <a:cubicBezTo>
                        <a:pt x="59" y="155"/>
                        <a:pt x="20" y="123"/>
                        <a:pt x="20" y="123"/>
                      </a:cubicBezTo>
                      <a:cubicBezTo>
                        <a:pt x="1" y="118"/>
                        <a:pt x="1" y="118"/>
                        <a:pt x="1" y="118"/>
                      </a:cubicBezTo>
                      <a:cubicBezTo>
                        <a:pt x="1" y="118"/>
                        <a:pt x="0" y="89"/>
                        <a:pt x="4" y="51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7" name="Freeform 82">
                  <a:extLst>
                    <a:ext uri="{FF2B5EF4-FFF2-40B4-BE49-F238E27FC236}">
                      <a16:creationId xmlns="" xmlns:a16="http://schemas.microsoft.com/office/drawing/2014/main" id="{3A68A42C-6F45-48E0-AA3D-AE51739F312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35675" y="4106863"/>
                  <a:ext cx="1651000" cy="1031875"/>
                </a:xfrm>
                <a:custGeom>
                  <a:avLst/>
                  <a:gdLst>
                    <a:gd name="T0" fmla="*/ 489 w 1654"/>
                    <a:gd name="T1" fmla="*/ 211 h 1037"/>
                    <a:gd name="T2" fmla="*/ 934 w 1654"/>
                    <a:gd name="T3" fmla="*/ 855 h 1037"/>
                    <a:gd name="T4" fmla="*/ 1651 w 1654"/>
                    <a:gd name="T5" fmla="*/ 855 h 1037"/>
                    <a:gd name="T6" fmla="*/ 1654 w 1654"/>
                    <a:gd name="T7" fmla="*/ 954 h 1037"/>
                    <a:gd name="T8" fmla="*/ 931 w 1654"/>
                    <a:gd name="T9" fmla="*/ 1032 h 1037"/>
                    <a:gd name="T10" fmla="*/ 704 w 1654"/>
                    <a:gd name="T11" fmla="*/ 940 h 1037"/>
                    <a:gd name="T12" fmla="*/ 440 w 1654"/>
                    <a:gd name="T13" fmla="*/ 691 h 1037"/>
                    <a:gd name="T14" fmla="*/ 170 w 1654"/>
                    <a:gd name="T15" fmla="*/ 26 h 1037"/>
                    <a:gd name="T16" fmla="*/ 489 w 1654"/>
                    <a:gd name="T17" fmla="*/ 211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54" h="1037">
                      <a:moveTo>
                        <a:pt x="489" y="211"/>
                      </a:moveTo>
                      <a:cubicBezTo>
                        <a:pt x="607" y="398"/>
                        <a:pt x="792" y="661"/>
                        <a:pt x="934" y="855"/>
                      </a:cubicBezTo>
                      <a:cubicBezTo>
                        <a:pt x="1267" y="860"/>
                        <a:pt x="1651" y="855"/>
                        <a:pt x="1651" y="855"/>
                      </a:cubicBezTo>
                      <a:cubicBezTo>
                        <a:pt x="1654" y="954"/>
                        <a:pt x="1654" y="954"/>
                        <a:pt x="1654" y="954"/>
                      </a:cubicBezTo>
                      <a:cubicBezTo>
                        <a:pt x="1654" y="954"/>
                        <a:pt x="1298" y="1011"/>
                        <a:pt x="931" y="1032"/>
                      </a:cubicBezTo>
                      <a:cubicBezTo>
                        <a:pt x="856" y="1037"/>
                        <a:pt x="782" y="1018"/>
                        <a:pt x="704" y="940"/>
                      </a:cubicBezTo>
                      <a:cubicBezTo>
                        <a:pt x="605" y="841"/>
                        <a:pt x="440" y="691"/>
                        <a:pt x="440" y="691"/>
                      </a:cubicBezTo>
                      <a:cubicBezTo>
                        <a:pt x="440" y="691"/>
                        <a:pt x="0" y="0"/>
                        <a:pt x="170" y="26"/>
                      </a:cubicBezTo>
                      <a:cubicBezTo>
                        <a:pt x="249" y="37"/>
                        <a:pt x="362" y="8"/>
                        <a:pt x="489" y="211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" name="Freeform 83">
                  <a:extLst>
                    <a:ext uri="{FF2B5EF4-FFF2-40B4-BE49-F238E27FC236}">
                      <a16:creationId xmlns="" xmlns:a16="http://schemas.microsoft.com/office/drawing/2014/main" id="{2E602D34-2180-483A-8AB5-88B16FF626A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018088" y="4945063"/>
                  <a:ext cx="1087438" cy="1039813"/>
                </a:xfrm>
                <a:custGeom>
                  <a:avLst/>
                  <a:gdLst>
                    <a:gd name="T0" fmla="*/ 0 w 1089"/>
                    <a:gd name="T1" fmla="*/ 1044 h 1044"/>
                    <a:gd name="T2" fmla="*/ 546 w 1089"/>
                    <a:gd name="T3" fmla="*/ 902 h 1044"/>
                    <a:gd name="T4" fmla="*/ 1089 w 1089"/>
                    <a:gd name="T5" fmla="*/ 0 h 1044"/>
                    <a:gd name="T6" fmla="*/ 87 w 1089"/>
                    <a:gd name="T7" fmla="*/ 836 h 1044"/>
                    <a:gd name="T8" fmla="*/ 0 w 1089"/>
                    <a:gd name="T9" fmla="*/ 1044 h 10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89" h="1044">
                      <a:moveTo>
                        <a:pt x="0" y="1044"/>
                      </a:moveTo>
                      <a:cubicBezTo>
                        <a:pt x="0" y="1044"/>
                        <a:pt x="116" y="922"/>
                        <a:pt x="546" y="902"/>
                      </a:cubicBezTo>
                      <a:cubicBezTo>
                        <a:pt x="953" y="883"/>
                        <a:pt x="1089" y="0"/>
                        <a:pt x="1089" y="0"/>
                      </a:cubicBezTo>
                      <a:cubicBezTo>
                        <a:pt x="1089" y="0"/>
                        <a:pt x="322" y="552"/>
                        <a:pt x="87" y="836"/>
                      </a:cubicBezTo>
                      <a:cubicBezTo>
                        <a:pt x="24" y="912"/>
                        <a:pt x="0" y="1044"/>
                        <a:pt x="0" y="1044"/>
                      </a:cubicBezTo>
                    </a:path>
                  </a:pathLst>
                </a:custGeom>
                <a:solidFill>
                  <a:srgbClr val="415D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" name="Freeform 84">
                  <a:extLst>
                    <a:ext uri="{FF2B5EF4-FFF2-40B4-BE49-F238E27FC236}">
                      <a16:creationId xmlns="" xmlns:a16="http://schemas.microsoft.com/office/drawing/2014/main" id="{132FA12F-0F32-4E38-A863-688EB74EF5F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554788" y="4589463"/>
                  <a:ext cx="69850" cy="320675"/>
                </a:xfrm>
                <a:custGeom>
                  <a:avLst/>
                  <a:gdLst>
                    <a:gd name="T0" fmla="*/ 0 w 70"/>
                    <a:gd name="T1" fmla="*/ 73 h 322"/>
                    <a:gd name="T2" fmla="*/ 59 w 70"/>
                    <a:gd name="T3" fmla="*/ 117 h 322"/>
                    <a:gd name="T4" fmla="*/ 46 w 70"/>
                    <a:gd name="T5" fmla="*/ 322 h 322"/>
                    <a:gd name="T6" fmla="*/ 15 w 70"/>
                    <a:gd name="T7" fmla="*/ 295 h 322"/>
                    <a:gd name="T8" fmla="*/ 0 w 70"/>
                    <a:gd name="T9" fmla="*/ 73 h 3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0" h="322">
                      <a:moveTo>
                        <a:pt x="0" y="73"/>
                      </a:moveTo>
                      <a:cubicBezTo>
                        <a:pt x="0" y="73"/>
                        <a:pt x="47" y="0"/>
                        <a:pt x="59" y="117"/>
                      </a:cubicBezTo>
                      <a:cubicBezTo>
                        <a:pt x="70" y="229"/>
                        <a:pt x="46" y="322"/>
                        <a:pt x="46" y="322"/>
                      </a:cubicBezTo>
                      <a:cubicBezTo>
                        <a:pt x="15" y="295"/>
                        <a:pt x="15" y="295"/>
                        <a:pt x="15" y="295"/>
                      </a:cubicBezTo>
                      <a:lnTo>
                        <a:pt x="0" y="73"/>
                      </a:lnTo>
                      <a:close/>
                    </a:path>
                  </a:pathLst>
                </a:custGeom>
                <a:solidFill>
                  <a:srgbClr val="415D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" name="Freeform 85">
                  <a:extLst>
                    <a:ext uri="{FF2B5EF4-FFF2-40B4-BE49-F238E27FC236}">
                      <a16:creationId xmlns="" xmlns:a16="http://schemas.microsoft.com/office/drawing/2014/main" id="{680BE17D-419C-4FC3-84EF-CB62ADA1221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99188" y="4108451"/>
                  <a:ext cx="417513" cy="1357313"/>
                </a:xfrm>
                <a:custGeom>
                  <a:avLst/>
                  <a:gdLst>
                    <a:gd name="T0" fmla="*/ 0 w 418"/>
                    <a:gd name="T1" fmla="*/ 1363 h 1363"/>
                    <a:gd name="T2" fmla="*/ 400 w 418"/>
                    <a:gd name="T3" fmla="*/ 611 h 1363"/>
                    <a:gd name="T4" fmla="*/ 88 w 418"/>
                    <a:gd name="T5" fmla="*/ 0 h 1363"/>
                    <a:gd name="T6" fmla="*/ 0 w 418"/>
                    <a:gd name="T7" fmla="*/ 1363 h 13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8" h="1363">
                      <a:moveTo>
                        <a:pt x="0" y="1363"/>
                      </a:moveTo>
                      <a:cubicBezTo>
                        <a:pt x="0" y="1363"/>
                        <a:pt x="377" y="1103"/>
                        <a:pt x="400" y="611"/>
                      </a:cubicBezTo>
                      <a:cubicBezTo>
                        <a:pt x="418" y="232"/>
                        <a:pt x="88" y="0"/>
                        <a:pt x="88" y="0"/>
                      </a:cubicBezTo>
                      <a:lnTo>
                        <a:pt x="0" y="1363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4" name="Freeform 86">
                  <a:extLst>
                    <a:ext uri="{FF2B5EF4-FFF2-40B4-BE49-F238E27FC236}">
                      <a16:creationId xmlns="" xmlns:a16="http://schemas.microsoft.com/office/drawing/2014/main" id="{49D8C0EE-8FE3-4DFC-8AE9-5472BE40D3F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529263" y="4073526"/>
                  <a:ext cx="1031875" cy="1663700"/>
                </a:xfrm>
                <a:custGeom>
                  <a:avLst/>
                  <a:gdLst>
                    <a:gd name="T0" fmla="*/ 769 w 1034"/>
                    <a:gd name="T1" fmla="*/ 1671 h 1671"/>
                    <a:gd name="T2" fmla="*/ 951 w 1034"/>
                    <a:gd name="T3" fmla="*/ 808 h 1671"/>
                    <a:gd name="T4" fmla="*/ 762 w 1034"/>
                    <a:gd name="T5" fmla="*/ 5 h 1671"/>
                    <a:gd name="T6" fmla="*/ 558 w 1034"/>
                    <a:gd name="T7" fmla="*/ 0 h 1671"/>
                    <a:gd name="T8" fmla="*/ 104 w 1034"/>
                    <a:gd name="T9" fmla="*/ 676 h 1671"/>
                    <a:gd name="T10" fmla="*/ 0 w 1034"/>
                    <a:gd name="T11" fmla="*/ 1318 h 1671"/>
                    <a:gd name="T12" fmla="*/ 16 w 1034"/>
                    <a:gd name="T13" fmla="*/ 1662 h 1671"/>
                    <a:gd name="T14" fmla="*/ 769 w 1034"/>
                    <a:gd name="T15" fmla="*/ 1671 h 16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34" h="1671">
                      <a:moveTo>
                        <a:pt x="769" y="1671"/>
                      </a:moveTo>
                      <a:cubicBezTo>
                        <a:pt x="769" y="1671"/>
                        <a:pt x="849" y="1279"/>
                        <a:pt x="951" y="808"/>
                      </a:cubicBezTo>
                      <a:cubicBezTo>
                        <a:pt x="1034" y="421"/>
                        <a:pt x="762" y="5"/>
                        <a:pt x="762" y="5"/>
                      </a:cubicBezTo>
                      <a:cubicBezTo>
                        <a:pt x="558" y="0"/>
                        <a:pt x="558" y="0"/>
                        <a:pt x="558" y="0"/>
                      </a:cubicBezTo>
                      <a:cubicBezTo>
                        <a:pt x="558" y="0"/>
                        <a:pt x="200" y="304"/>
                        <a:pt x="104" y="676"/>
                      </a:cubicBezTo>
                      <a:cubicBezTo>
                        <a:pt x="45" y="904"/>
                        <a:pt x="0" y="1318"/>
                        <a:pt x="0" y="1318"/>
                      </a:cubicBezTo>
                      <a:cubicBezTo>
                        <a:pt x="16" y="1662"/>
                        <a:pt x="16" y="1662"/>
                        <a:pt x="16" y="1662"/>
                      </a:cubicBezTo>
                      <a:cubicBezTo>
                        <a:pt x="769" y="1671"/>
                        <a:pt x="769" y="1671"/>
                        <a:pt x="769" y="167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5" name="Freeform 87">
                  <a:extLst>
                    <a:ext uri="{FF2B5EF4-FFF2-40B4-BE49-F238E27FC236}">
                      <a16:creationId xmlns="" xmlns:a16="http://schemas.microsoft.com/office/drawing/2014/main" id="{2B6E7B70-812B-4754-B498-A2E1A53EF6E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887913" y="4090988"/>
                  <a:ext cx="1631950" cy="2014538"/>
                </a:xfrm>
                <a:custGeom>
                  <a:avLst/>
                  <a:gdLst>
                    <a:gd name="T0" fmla="*/ 1200 w 1635"/>
                    <a:gd name="T1" fmla="*/ 0 h 2023"/>
                    <a:gd name="T2" fmla="*/ 1091 w 1635"/>
                    <a:gd name="T3" fmla="*/ 1098 h 2023"/>
                    <a:gd name="T4" fmla="*/ 73 w 1635"/>
                    <a:gd name="T5" fmla="*/ 2023 h 2023"/>
                    <a:gd name="T6" fmla="*/ 333 w 1635"/>
                    <a:gd name="T7" fmla="*/ 1378 h 2023"/>
                    <a:gd name="T8" fmla="*/ 1200 w 1635"/>
                    <a:gd name="T9" fmla="*/ 0 h 20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35" h="2023">
                      <a:moveTo>
                        <a:pt x="1200" y="0"/>
                      </a:moveTo>
                      <a:cubicBezTo>
                        <a:pt x="1200" y="0"/>
                        <a:pt x="1635" y="673"/>
                        <a:pt x="1091" y="1098"/>
                      </a:cubicBezTo>
                      <a:cubicBezTo>
                        <a:pt x="215" y="1784"/>
                        <a:pt x="73" y="2023"/>
                        <a:pt x="73" y="2023"/>
                      </a:cubicBezTo>
                      <a:cubicBezTo>
                        <a:pt x="73" y="2023"/>
                        <a:pt x="0" y="1624"/>
                        <a:pt x="333" y="1378"/>
                      </a:cubicBezTo>
                      <a:cubicBezTo>
                        <a:pt x="1202" y="738"/>
                        <a:pt x="1200" y="0"/>
                        <a:pt x="1200" y="0"/>
                      </a:cubicBezTo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6" name="Freeform 88">
                  <a:extLst>
                    <a:ext uri="{FF2B5EF4-FFF2-40B4-BE49-F238E27FC236}">
                      <a16:creationId xmlns="" xmlns:a16="http://schemas.microsoft.com/office/drawing/2014/main" id="{F2C10583-4897-48C9-842A-4D9016F1517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500688" y="4090988"/>
                  <a:ext cx="796925" cy="1222375"/>
                </a:xfrm>
                <a:custGeom>
                  <a:avLst/>
                  <a:gdLst>
                    <a:gd name="T0" fmla="*/ 23 w 799"/>
                    <a:gd name="T1" fmla="*/ 1227 h 1227"/>
                    <a:gd name="T2" fmla="*/ 17 w 799"/>
                    <a:gd name="T3" fmla="*/ 247 h 1227"/>
                    <a:gd name="T4" fmla="*/ 103 w 799"/>
                    <a:gd name="T5" fmla="*/ 177 h 1227"/>
                    <a:gd name="T6" fmla="*/ 587 w 799"/>
                    <a:gd name="T7" fmla="*/ 0 h 1227"/>
                    <a:gd name="T8" fmla="*/ 516 w 799"/>
                    <a:gd name="T9" fmla="*/ 775 h 1227"/>
                    <a:gd name="T10" fmla="*/ 23 w 799"/>
                    <a:gd name="T11" fmla="*/ 1227 h 1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9" h="1227">
                      <a:moveTo>
                        <a:pt x="23" y="1227"/>
                      </a:moveTo>
                      <a:cubicBezTo>
                        <a:pt x="23" y="1227"/>
                        <a:pt x="0" y="615"/>
                        <a:pt x="17" y="247"/>
                      </a:cubicBezTo>
                      <a:cubicBezTo>
                        <a:pt x="41" y="214"/>
                        <a:pt x="69" y="189"/>
                        <a:pt x="103" y="177"/>
                      </a:cubicBezTo>
                      <a:cubicBezTo>
                        <a:pt x="399" y="66"/>
                        <a:pt x="587" y="0"/>
                        <a:pt x="587" y="0"/>
                      </a:cubicBezTo>
                      <a:cubicBezTo>
                        <a:pt x="587" y="0"/>
                        <a:pt x="799" y="356"/>
                        <a:pt x="516" y="775"/>
                      </a:cubicBezTo>
                      <a:cubicBezTo>
                        <a:pt x="232" y="1194"/>
                        <a:pt x="23" y="1227"/>
                        <a:pt x="23" y="1227"/>
                      </a:cubicBezTo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7" name="Freeform 91">
                  <a:extLst>
                    <a:ext uri="{FF2B5EF4-FFF2-40B4-BE49-F238E27FC236}">
                      <a16:creationId xmlns="" xmlns:a16="http://schemas.microsoft.com/office/drawing/2014/main" id="{E5304245-C86F-4E5F-8D75-69DAB6D6E3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00763" y="4964113"/>
                  <a:ext cx="209550" cy="842963"/>
                </a:xfrm>
                <a:custGeom>
                  <a:avLst/>
                  <a:gdLst>
                    <a:gd name="T0" fmla="*/ 30 w 210"/>
                    <a:gd name="T1" fmla="*/ 848 h 848"/>
                    <a:gd name="T2" fmla="*/ 99 w 210"/>
                    <a:gd name="T3" fmla="*/ 464 h 848"/>
                    <a:gd name="T4" fmla="*/ 210 w 210"/>
                    <a:gd name="T5" fmla="*/ 0 h 848"/>
                    <a:gd name="T6" fmla="*/ 88 w 210"/>
                    <a:gd name="T7" fmla="*/ 444 h 848"/>
                    <a:gd name="T8" fmla="*/ 0 w 210"/>
                    <a:gd name="T9" fmla="*/ 844 h 848"/>
                    <a:gd name="T10" fmla="*/ 30 w 210"/>
                    <a:gd name="T11" fmla="*/ 848 h 8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0" h="848">
                      <a:moveTo>
                        <a:pt x="30" y="848"/>
                      </a:moveTo>
                      <a:cubicBezTo>
                        <a:pt x="30" y="848"/>
                        <a:pt x="4" y="604"/>
                        <a:pt x="99" y="464"/>
                      </a:cubicBezTo>
                      <a:cubicBezTo>
                        <a:pt x="202" y="312"/>
                        <a:pt x="210" y="0"/>
                        <a:pt x="210" y="0"/>
                      </a:cubicBezTo>
                      <a:cubicBezTo>
                        <a:pt x="210" y="0"/>
                        <a:pt x="170" y="258"/>
                        <a:pt x="88" y="444"/>
                      </a:cubicBezTo>
                      <a:cubicBezTo>
                        <a:pt x="7" y="630"/>
                        <a:pt x="0" y="844"/>
                        <a:pt x="0" y="844"/>
                      </a:cubicBezTo>
                      <a:lnTo>
                        <a:pt x="30" y="848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8" name="Freeform 92">
                  <a:extLst>
                    <a:ext uri="{FF2B5EF4-FFF2-40B4-BE49-F238E27FC236}">
                      <a16:creationId xmlns="" xmlns:a16="http://schemas.microsoft.com/office/drawing/2014/main" id="{3EC99AF2-A02D-491C-9ACE-3238F630587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61075" y="4076701"/>
                  <a:ext cx="252413" cy="195263"/>
                </a:xfrm>
                <a:custGeom>
                  <a:avLst/>
                  <a:gdLst>
                    <a:gd name="T0" fmla="*/ 20 w 252"/>
                    <a:gd name="T1" fmla="*/ 0 h 196"/>
                    <a:gd name="T2" fmla="*/ 0 w 252"/>
                    <a:gd name="T3" fmla="*/ 14 h 196"/>
                    <a:gd name="T4" fmla="*/ 140 w 252"/>
                    <a:gd name="T5" fmla="*/ 196 h 196"/>
                    <a:gd name="T6" fmla="*/ 252 w 252"/>
                    <a:gd name="T7" fmla="*/ 98 h 196"/>
                    <a:gd name="T8" fmla="*/ 20 w 252"/>
                    <a:gd name="T9" fmla="*/ 0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196">
                      <a:moveTo>
                        <a:pt x="20" y="0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140" y="196"/>
                        <a:pt x="140" y="196"/>
                        <a:pt x="140" y="196"/>
                      </a:cubicBezTo>
                      <a:cubicBezTo>
                        <a:pt x="140" y="196"/>
                        <a:pt x="218" y="168"/>
                        <a:pt x="252" y="98"/>
                      </a:cubicBezTo>
                      <a:cubicBezTo>
                        <a:pt x="108" y="91"/>
                        <a:pt x="20" y="0"/>
                        <a:pt x="20" y="0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9" name="Freeform 93">
                  <a:extLst>
                    <a:ext uri="{FF2B5EF4-FFF2-40B4-BE49-F238E27FC236}">
                      <a16:creationId xmlns="" xmlns:a16="http://schemas.microsoft.com/office/drawing/2014/main" id="{41F8CEC7-8D1E-4789-9CBF-ED38CC1F902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730875" y="5149851"/>
                  <a:ext cx="522288" cy="531813"/>
                </a:xfrm>
                <a:custGeom>
                  <a:avLst/>
                  <a:gdLst>
                    <a:gd name="T0" fmla="*/ 523 w 523"/>
                    <a:gd name="T1" fmla="*/ 0 h 533"/>
                    <a:gd name="T2" fmla="*/ 370 w 523"/>
                    <a:gd name="T3" fmla="*/ 317 h 533"/>
                    <a:gd name="T4" fmla="*/ 248 w 523"/>
                    <a:gd name="T5" fmla="*/ 500 h 533"/>
                    <a:gd name="T6" fmla="*/ 94 w 523"/>
                    <a:gd name="T7" fmla="*/ 503 h 533"/>
                    <a:gd name="T8" fmla="*/ 0 w 523"/>
                    <a:gd name="T9" fmla="*/ 533 h 533"/>
                    <a:gd name="T10" fmla="*/ 60 w 523"/>
                    <a:gd name="T11" fmla="*/ 326 h 533"/>
                    <a:gd name="T12" fmla="*/ 132 w 523"/>
                    <a:gd name="T13" fmla="*/ 245 h 533"/>
                    <a:gd name="T14" fmla="*/ 259 w 523"/>
                    <a:gd name="T15" fmla="*/ 134 h 533"/>
                    <a:gd name="T16" fmla="*/ 523 w 523"/>
                    <a:gd name="T17" fmla="*/ 0 h 5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23" h="533">
                      <a:moveTo>
                        <a:pt x="523" y="0"/>
                      </a:moveTo>
                      <a:cubicBezTo>
                        <a:pt x="523" y="0"/>
                        <a:pt x="440" y="190"/>
                        <a:pt x="370" y="317"/>
                      </a:cubicBezTo>
                      <a:cubicBezTo>
                        <a:pt x="301" y="443"/>
                        <a:pt x="248" y="500"/>
                        <a:pt x="248" y="500"/>
                      </a:cubicBezTo>
                      <a:cubicBezTo>
                        <a:pt x="248" y="500"/>
                        <a:pt x="139" y="493"/>
                        <a:pt x="94" y="503"/>
                      </a:cubicBezTo>
                      <a:cubicBezTo>
                        <a:pt x="48" y="513"/>
                        <a:pt x="0" y="533"/>
                        <a:pt x="0" y="533"/>
                      </a:cubicBezTo>
                      <a:cubicBezTo>
                        <a:pt x="0" y="533"/>
                        <a:pt x="36" y="373"/>
                        <a:pt x="60" y="326"/>
                      </a:cubicBezTo>
                      <a:cubicBezTo>
                        <a:pt x="85" y="280"/>
                        <a:pt x="132" y="245"/>
                        <a:pt x="132" y="245"/>
                      </a:cubicBezTo>
                      <a:cubicBezTo>
                        <a:pt x="259" y="134"/>
                        <a:pt x="259" y="134"/>
                        <a:pt x="259" y="134"/>
                      </a:cubicBezTo>
                      <a:lnTo>
                        <a:pt x="523" y="0"/>
                      </a:lnTo>
                      <a:close/>
                    </a:path>
                  </a:pathLst>
                </a:custGeom>
                <a:solidFill>
                  <a:srgbClr val="9ED7E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0" name="Freeform 94">
                  <a:extLst>
                    <a:ext uri="{FF2B5EF4-FFF2-40B4-BE49-F238E27FC236}">
                      <a16:creationId xmlns="" xmlns:a16="http://schemas.microsoft.com/office/drawing/2014/main" id="{F507D63E-4607-4E0F-9EF8-D3F254D0360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788025" y="4178301"/>
                  <a:ext cx="641350" cy="1393825"/>
                </a:xfrm>
                <a:custGeom>
                  <a:avLst/>
                  <a:gdLst>
                    <a:gd name="T0" fmla="*/ 538 w 644"/>
                    <a:gd name="T1" fmla="*/ 0 h 1401"/>
                    <a:gd name="T2" fmla="*/ 573 w 644"/>
                    <a:gd name="T3" fmla="*/ 65 h 1401"/>
                    <a:gd name="T4" fmla="*/ 556 w 644"/>
                    <a:gd name="T5" fmla="*/ 118 h 1401"/>
                    <a:gd name="T6" fmla="*/ 628 w 644"/>
                    <a:gd name="T7" fmla="*/ 549 h 1401"/>
                    <a:gd name="T8" fmla="*/ 197 w 644"/>
                    <a:gd name="T9" fmla="*/ 1373 h 1401"/>
                    <a:gd name="T10" fmla="*/ 0 w 644"/>
                    <a:gd name="T11" fmla="*/ 1401 h 1401"/>
                    <a:gd name="T12" fmla="*/ 30 w 644"/>
                    <a:gd name="T13" fmla="*/ 1193 h 1401"/>
                    <a:gd name="T14" fmla="*/ 523 w 644"/>
                    <a:gd name="T15" fmla="*/ 523 h 1401"/>
                    <a:gd name="T16" fmla="*/ 518 w 644"/>
                    <a:gd name="T17" fmla="*/ 125 h 1401"/>
                    <a:gd name="T18" fmla="*/ 468 w 644"/>
                    <a:gd name="T19" fmla="*/ 81 h 1401"/>
                    <a:gd name="T20" fmla="*/ 538 w 644"/>
                    <a:gd name="T21" fmla="*/ 0 h 1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44" h="1401">
                      <a:moveTo>
                        <a:pt x="538" y="0"/>
                      </a:moveTo>
                      <a:cubicBezTo>
                        <a:pt x="538" y="0"/>
                        <a:pt x="559" y="14"/>
                        <a:pt x="573" y="65"/>
                      </a:cubicBezTo>
                      <a:cubicBezTo>
                        <a:pt x="575" y="95"/>
                        <a:pt x="556" y="118"/>
                        <a:pt x="556" y="118"/>
                      </a:cubicBezTo>
                      <a:cubicBezTo>
                        <a:pt x="556" y="118"/>
                        <a:pt x="644" y="301"/>
                        <a:pt x="628" y="549"/>
                      </a:cubicBezTo>
                      <a:cubicBezTo>
                        <a:pt x="604" y="931"/>
                        <a:pt x="197" y="1373"/>
                        <a:pt x="197" y="1373"/>
                      </a:cubicBezTo>
                      <a:cubicBezTo>
                        <a:pt x="0" y="1401"/>
                        <a:pt x="0" y="1401"/>
                        <a:pt x="0" y="1401"/>
                      </a:cubicBezTo>
                      <a:cubicBezTo>
                        <a:pt x="30" y="1193"/>
                        <a:pt x="30" y="1193"/>
                        <a:pt x="30" y="1193"/>
                      </a:cubicBezTo>
                      <a:cubicBezTo>
                        <a:pt x="30" y="1193"/>
                        <a:pt x="455" y="891"/>
                        <a:pt x="523" y="523"/>
                      </a:cubicBezTo>
                      <a:cubicBezTo>
                        <a:pt x="570" y="269"/>
                        <a:pt x="518" y="125"/>
                        <a:pt x="518" y="125"/>
                      </a:cubicBezTo>
                      <a:cubicBezTo>
                        <a:pt x="518" y="125"/>
                        <a:pt x="504" y="118"/>
                        <a:pt x="468" y="81"/>
                      </a:cubicBezTo>
                      <a:cubicBezTo>
                        <a:pt x="516" y="51"/>
                        <a:pt x="538" y="0"/>
                        <a:pt x="538" y="0"/>
                      </a:cubicBezTo>
                      <a:close/>
                    </a:path>
                  </a:pathLst>
                </a:custGeom>
                <a:solidFill>
                  <a:srgbClr val="7543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1" name="Freeform 95">
                  <a:extLst>
                    <a:ext uri="{FF2B5EF4-FFF2-40B4-BE49-F238E27FC236}">
                      <a16:creationId xmlns="" xmlns:a16="http://schemas.microsoft.com/office/drawing/2014/main" id="{4E1B06AC-1EF5-4F67-A832-993BA700B1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40438" y="3883026"/>
                  <a:ext cx="446088" cy="287338"/>
                </a:xfrm>
                <a:custGeom>
                  <a:avLst/>
                  <a:gdLst>
                    <a:gd name="T0" fmla="*/ 44 w 448"/>
                    <a:gd name="T1" fmla="*/ 195 h 289"/>
                    <a:gd name="T2" fmla="*/ 42 w 448"/>
                    <a:gd name="T3" fmla="*/ 134 h 289"/>
                    <a:gd name="T4" fmla="*/ 77 w 448"/>
                    <a:gd name="T5" fmla="*/ 0 h 289"/>
                    <a:gd name="T6" fmla="*/ 173 w 448"/>
                    <a:gd name="T7" fmla="*/ 64 h 289"/>
                    <a:gd name="T8" fmla="*/ 273 w 448"/>
                    <a:gd name="T9" fmla="*/ 146 h 289"/>
                    <a:gd name="T10" fmla="*/ 448 w 448"/>
                    <a:gd name="T11" fmla="*/ 88 h 289"/>
                    <a:gd name="T12" fmla="*/ 278 w 448"/>
                    <a:gd name="T13" fmla="*/ 281 h 289"/>
                    <a:gd name="T14" fmla="*/ 44 w 448"/>
                    <a:gd name="T15" fmla="*/ 195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8" h="289">
                      <a:moveTo>
                        <a:pt x="44" y="195"/>
                      </a:moveTo>
                      <a:cubicBezTo>
                        <a:pt x="44" y="195"/>
                        <a:pt x="51" y="154"/>
                        <a:pt x="42" y="134"/>
                      </a:cubicBezTo>
                      <a:cubicBezTo>
                        <a:pt x="0" y="40"/>
                        <a:pt x="77" y="0"/>
                        <a:pt x="77" y="0"/>
                      </a:cubicBezTo>
                      <a:cubicBezTo>
                        <a:pt x="77" y="0"/>
                        <a:pt x="140" y="20"/>
                        <a:pt x="173" y="64"/>
                      </a:cubicBezTo>
                      <a:cubicBezTo>
                        <a:pt x="204" y="105"/>
                        <a:pt x="249" y="144"/>
                        <a:pt x="273" y="146"/>
                      </a:cubicBezTo>
                      <a:cubicBezTo>
                        <a:pt x="322" y="151"/>
                        <a:pt x="448" y="88"/>
                        <a:pt x="448" y="88"/>
                      </a:cubicBezTo>
                      <a:cubicBezTo>
                        <a:pt x="448" y="88"/>
                        <a:pt x="320" y="181"/>
                        <a:pt x="278" y="281"/>
                      </a:cubicBezTo>
                      <a:cubicBezTo>
                        <a:pt x="163" y="289"/>
                        <a:pt x="44" y="195"/>
                        <a:pt x="44" y="195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2" name="Freeform 96">
                  <a:extLst>
                    <a:ext uri="{FF2B5EF4-FFF2-40B4-BE49-F238E27FC236}">
                      <a16:creationId xmlns="" xmlns:a16="http://schemas.microsoft.com/office/drawing/2014/main" id="{6152EDE9-11BB-4517-8776-080A04A3A35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81713" y="3644901"/>
                  <a:ext cx="414338" cy="404813"/>
                </a:xfrm>
                <a:custGeom>
                  <a:avLst/>
                  <a:gdLst>
                    <a:gd name="T0" fmla="*/ 401 w 415"/>
                    <a:gd name="T1" fmla="*/ 330 h 406"/>
                    <a:gd name="T2" fmla="*/ 262 w 415"/>
                    <a:gd name="T3" fmla="*/ 388 h 406"/>
                    <a:gd name="T4" fmla="*/ 180 w 415"/>
                    <a:gd name="T5" fmla="*/ 361 h 406"/>
                    <a:gd name="T6" fmla="*/ 115 w 415"/>
                    <a:gd name="T7" fmla="*/ 292 h 406"/>
                    <a:gd name="T8" fmla="*/ 69 w 415"/>
                    <a:gd name="T9" fmla="*/ 280 h 406"/>
                    <a:gd name="T10" fmla="*/ 60 w 415"/>
                    <a:gd name="T11" fmla="*/ 211 h 406"/>
                    <a:gd name="T12" fmla="*/ 0 w 415"/>
                    <a:gd name="T13" fmla="*/ 56 h 406"/>
                    <a:gd name="T14" fmla="*/ 67 w 415"/>
                    <a:gd name="T15" fmla="*/ 0 h 406"/>
                    <a:gd name="T16" fmla="*/ 151 w 415"/>
                    <a:gd name="T17" fmla="*/ 4 h 406"/>
                    <a:gd name="T18" fmla="*/ 356 w 415"/>
                    <a:gd name="T19" fmla="*/ 136 h 406"/>
                    <a:gd name="T20" fmla="*/ 349 w 415"/>
                    <a:gd name="T21" fmla="*/ 154 h 406"/>
                    <a:gd name="T22" fmla="*/ 321 w 415"/>
                    <a:gd name="T23" fmla="*/ 176 h 406"/>
                    <a:gd name="T24" fmla="*/ 405 w 415"/>
                    <a:gd name="T25" fmla="*/ 310 h 406"/>
                    <a:gd name="T26" fmla="*/ 401 w 415"/>
                    <a:gd name="T27" fmla="*/ 330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15" h="406">
                      <a:moveTo>
                        <a:pt x="401" y="330"/>
                      </a:moveTo>
                      <a:cubicBezTo>
                        <a:pt x="362" y="348"/>
                        <a:pt x="298" y="376"/>
                        <a:pt x="262" y="388"/>
                      </a:cubicBezTo>
                      <a:cubicBezTo>
                        <a:pt x="211" y="406"/>
                        <a:pt x="180" y="361"/>
                        <a:pt x="180" y="361"/>
                      </a:cubicBezTo>
                      <a:cubicBezTo>
                        <a:pt x="115" y="292"/>
                        <a:pt x="115" y="292"/>
                        <a:pt x="115" y="292"/>
                      </a:cubicBezTo>
                      <a:cubicBezTo>
                        <a:pt x="115" y="292"/>
                        <a:pt x="92" y="291"/>
                        <a:pt x="69" y="280"/>
                      </a:cubicBezTo>
                      <a:cubicBezTo>
                        <a:pt x="60" y="275"/>
                        <a:pt x="29" y="243"/>
                        <a:pt x="60" y="211"/>
                      </a:cubicBezTo>
                      <a:cubicBezTo>
                        <a:pt x="105" y="164"/>
                        <a:pt x="0" y="56"/>
                        <a:pt x="0" y="56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151" y="4"/>
                        <a:pt x="151" y="4"/>
                        <a:pt x="151" y="4"/>
                      </a:cubicBezTo>
                      <a:cubicBezTo>
                        <a:pt x="356" y="136"/>
                        <a:pt x="356" y="136"/>
                        <a:pt x="356" y="136"/>
                      </a:cubicBezTo>
                      <a:cubicBezTo>
                        <a:pt x="356" y="136"/>
                        <a:pt x="362" y="146"/>
                        <a:pt x="349" y="154"/>
                      </a:cubicBezTo>
                      <a:cubicBezTo>
                        <a:pt x="334" y="165"/>
                        <a:pt x="321" y="176"/>
                        <a:pt x="321" y="176"/>
                      </a:cubicBezTo>
                      <a:cubicBezTo>
                        <a:pt x="321" y="176"/>
                        <a:pt x="401" y="302"/>
                        <a:pt x="405" y="310"/>
                      </a:cubicBezTo>
                      <a:cubicBezTo>
                        <a:pt x="409" y="316"/>
                        <a:pt x="415" y="323"/>
                        <a:pt x="401" y="330"/>
                      </a:cubicBezTo>
                      <a:close/>
                    </a:path>
                  </a:pathLst>
                </a:custGeom>
                <a:solidFill>
                  <a:srgbClr val="EAF6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4" name="Freeform 97">
                  <a:extLst>
                    <a:ext uri="{FF2B5EF4-FFF2-40B4-BE49-F238E27FC236}">
                      <a16:creationId xmlns="" xmlns:a16="http://schemas.microsoft.com/office/drawing/2014/main" id="{1E1B0559-9FAB-46F7-AA8F-FD19D2C909D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75388" y="3725863"/>
                  <a:ext cx="55563" cy="57150"/>
                </a:xfrm>
                <a:custGeom>
                  <a:avLst/>
                  <a:gdLst>
                    <a:gd name="T0" fmla="*/ 50 w 55"/>
                    <a:gd name="T1" fmla="*/ 22 h 58"/>
                    <a:gd name="T2" fmla="*/ 42 w 55"/>
                    <a:gd name="T3" fmla="*/ 40 h 58"/>
                    <a:gd name="T4" fmla="*/ 0 w 55"/>
                    <a:gd name="T5" fmla="*/ 56 h 58"/>
                    <a:gd name="T6" fmla="*/ 36 w 55"/>
                    <a:gd name="T7" fmla="*/ 9 h 58"/>
                    <a:gd name="T8" fmla="*/ 50 w 55"/>
                    <a:gd name="T9" fmla="*/ 22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8">
                      <a:moveTo>
                        <a:pt x="50" y="22"/>
                      </a:moveTo>
                      <a:cubicBezTo>
                        <a:pt x="55" y="33"/>
                        <a:pt x="53" y="35"/>
                        <a:pt x="42" y="40"/>
                      </a:cubicBezTo>
                      <a:cubicBezTo>
                        <a:pt x="32" y="45"/>
                        <a:pt x="0" y="58"/>
                        <a:pt x="0" y="56"/>
                      </a:cubicBezTo>
                      <a:cubicBezTo>
                        <a:pt x="1" y="53"/>
                        <a:pt x="14" y="37"/>
                        <a:pt x="36" y="9"/>
                      </a:cubicBezTo>
                      <a:cubicBezTo>
                        <a:pt x="43" y="0"/>
                        <a:pt x="44" y="11"/>
                        <a:pt x="50" y="22"/>
                      </a:cubicBezTo>
                      <a:close/>
                    </a:path>
                  </a:pathLst>
                </a:custGeom>
                <a:solidFill>
                  <a:srgbClr val="1D2D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5" name="Freeform 98">
                  <a:extLst>
                    <a:ext uri="{FF2B5EF4-FFF2-40B4-BE49-F238E27FC236}">
                      <a16:creationId xmlns="" xmlns:a16="http://schemas.microsoft.com/office/drawing/2014/main" id="{9A4B69EC-31FD-415F-A628-8239CA50745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980113" y="3560763"/>
                  <a:ext cx="301625" cy="454025"/>
                </a:xfrm>
                <a:custGeom>
                  <a:avLst/>
                  <a:gdLst>
                    <a:gd name="T0" fmla="*/ 0 w 302"/>
                    <a:gd name="T1" fmla="*/ 226 h 457"/>
                    <a:gd name="T2" fmla="*/ 241 w 302"/>
                    <a:gd name="T3" fmla="*/ 42 h 457"/>
                    <a:gd name="T4" fmla="*/ 253 w 302"/>
                    <a:gd name="T5" fmla="*/ 89 h 457"/>
                    <a:gd name="T6" fmla="*/ 166 w 302"/>
                    <a:gd name="T7" fmla="*/ 173 h 457"/>
                    <a:gd name="T8" fmla="*/ 255 w 302"/>
                    <a:gd name="T9" fmla="*/ 325 h 457"/>
                    <a:gd name="T10" fmla="*/ 152 w 302"/>
                    <a:gd name="T11" fmla="*/ 314 h 457"/>
                    <a:gd name="T12" fmla="*/ 102 w 302"/>
                    <a:gd name="T13" fmla="*/ 457 h 457"/>
                    <a:gd name="T14" fmla="*/ 0 w 302"/>
                    <a:gd name="T15" fmla="*/ 226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2" h="457">
                      <a:moveTo>
                        <a:pt x="0" y="226"/>
                      </a:moveTo>
                      <a:cubicBezTo>
                        <a:pt x="136" y="30"/>
                        <a:pt x="197" y="0"/>
                        <a:pt x="241" y="42"/>
                      </a:cubicBezTo>
                      <a:cubicBezTo>
                        <a:pt x="249" y="50"/>
                        <a:pt x="259" y="72"/>
                        <a:pt x="253" y="89"/>
                      </a:cubicBezTo>
                      <a:cubicBezTo>
                        <a:pt x="188" y="112"/>
                        <a:pt x="129" y="140"/>
                        <a:pt x="166" y="173"/>
                      </a:cubicBezTo>
                      <a:cubicBezTo>
                        <a:pt x="175" y="184"/>
                        <a:pt x="302" y="297"/>
                        <a:pt x="255" y="325"/>
                      </a:cubicBezTo>
                      <a:cubicBezTo>
                        <a:pt x="235" y="311"/>
                        <a:pt x="180" y="276"/>
                        <a:pt x="152" y="314"/>
                      </a:cubicBezTo>
                      <a:cubicBezTo>
                        <a:pt x="136" y="336"/>
                        <a:pt x="194" y="390"/>
                        <a:pt x="102" y="457"/>
                      </a:cubicBezTo>
                      <a:cubicBezTo>
                        <a:pt x="58" y="378"/>
                        <a:pt x="0" y="263"/>
                        <a:pt x="0" y="226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99">
                  <a:extLst>
                    <a:ext uri="{FF2B5EF4-FFF2-40B4-BE49-F238E27FC236}">
                      <a16:creationId xmlns="" xmlns:a16="http://schemas.microsoft.com/office/drawing/2014/main" id="{D04B1439-8BFE-4B3C-A8CE-E53E8B72B3C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803900" y="5737226"/>
                  <a:ext cx="493713" cy="438150"/>
                </a:xfrm>
                <a:custGeom>
                  <a:avLst/>
                  <a:gdLst>
                    <a:gd name="T0" fmla="*/ 257 w 311"/>
                    <a:gd name="T1" fmla="*/ 276 h 276"/>
                    <a:gd name="T2" fmla="*/ 0 w 311"/>
                    <a:gd name="T3" fmla="*/ 276 h 276"/>
                    <a:gd name="T4" fmla="*/ 311 w 311"/>
                    <a:gd name="T5" fmla="*/ 0 h 276"/>
                    <a:gd name="T6" fmla="*/ 257 w 311"/>
                    <a:gd name="T7" fmla="*/ 276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1" h="276">
                      <a:moveTo>
                        <a:pt x="257" y="276"/>
                      </a:moveTo>
                      <a:lnTo>
                        <a:pt x="0" y="276"/>
                      </a:lnTo>
                      <a:lnTo>
                        <a:pt x="311" y="0"/>
                      </a:lnTo>
                      <a:lnTo>
                        <a:pt x="257" y="276"/>
                      </a:ln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8" name="Freeform 100">
                  <a:extLst>
                    <a:ext uri="{FF2B5EF4-FFF2-40B4-BE49-F238E27FC236}">
                      <a16:creationId xmlns="" xmlns:a16="http://schemas.microsoft.com/office/drawing/2014/main" id="{50A73E1E-B7EE-456A-87EF-B8CB89113FC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514975" y="4337051"/>
                  <a:ext cx="374650" cy="88900"/>
                </a:xfrm>
                <a:custGeom>
                  <a:avLst/>
                  <a:gdLst>
                    <a:gd name="T0" fmla="*/ 239 w 376"/>
                    <a:gd name="T1" fmla="*/ 0 h 90"/>
                    <a:gd name="T2" fmla="*/ 219 w 376"/>
                    <a:gd name="T3" fmla="*/ 76 h 90"/>
                    <a:gd name="T4" fmla="*/ 0 w 376"/>
                    <a:gd name="T5" fmla="*/ 75 h 90"/>
                    <a:gd name="T6" fmla="*/ 0 w 376"/>
                    <a:gd name="T7" fmla="*/ 17 h 90"/>
                    <a:gd name="T8" fmla="*/ 239 w 376"/>
                    <a:gd name="T9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6" h="90">
                      <a:moveTo>
                        <a:pt x="239" y="0"/>
                      </a:moveTo>
                      <a:cubicBezTo>
                        <a:pt x="239" y="0"/>
                        <a:pt x="376" y="56"/>
                        <a:pt x="219" y="76"/>
                      </a:cubicBezTo>
                      <a:cubicBezTo>
                        <a:pt x="108" y="90"/>
                        <a:pt x="0" y="75"/>
                        <a:pt x="0" y="75"/>
                      </a:cubicBezTo>
                      <a:cubicBezTo>
                        <a:pt x="0" y="17"/>
                        <a:pt x="0" y="17"/>
                        <a:pt x="0" y="17"/>
                      </a:cubicBezTo>
                      <a:lnTo>
                        <a:pt x="239" y="0"/>
                      </a:lnTo>
                      <a:close/>
                    </a:path>
                  </a:pathLst>
                </a:custGeom>
                <a:solidFill>
                  <a:srgbClr val="415D9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9" name="Freeform 101">
                  <a:extLst>
                    <a:ext uri="{FF2B5EF4-FFF2-40B4-BE49-F238E27FC236}">
                      <a16:creationId xmlns="" xmlns:a16="http://schemas.microsoft.com/office/drawing/2014/main" id="{DEF7BA5F-8C9C-4607-82CA-7B87304C9B2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5545138" y="5729288"/>
                  <a:ext cx="752475" cy="446088"/>
                </a:xfrm>
                <a:custGeom>
                  <a:avLst/>
                  <a:gdLst>
                    <a:gd name="T0" fmla="*/ 754 w 754"/>
                    <a:gd name="T1" fmla="*/ 9 h 449"/>
                    <a:gd name="T2" fmla="*/ 439 w 754"/>
                    <a:gd name="T3" fmla="*/ 449 h 449"/>
                    <a:gd name="T4" fmla="*/ 5 w 754"/>
                    <a:gd name="T5" fmla="*/ 449 h 449"/>
                    <a:gd name="T6" fmla="*/ 0 w 754"/>
                    <a:gd name="T7" fmla="*/ 0 h 449"/>
                    <a:gd name="T8" fmla="*/ 754 w 754"/>
                    <a:gd name="T9" fmla="*/ 9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4" h="449">
                      <a:moveTo>
                        <a:pt x="754" y="9"/>
                      </a:moveTo>
                      <a:cubicBezTo>
                        <a:pt x="439" y="449"/>
                        <a:pt x="439" y="449"/>
                        <a:pt x="439" y="449"/>
                      </a:cubicBezTo>
                      <a:cubicBezTo>
                        <a:pt x="5" y="449"/>
                        <a:pt x="5" y="449"/>
                        <a:pt x="5" y="449"/>
                      </a:cubicBezTo>
                      <a:cubicBezTo>
                        <a:pt x="5" y="449"/>
                        <a:pt x="6" y="138"/>
                        <a:pt x="0" y="0"/>
                      </a:cubicBezTo>
                      <a:cubicBezTo>
                        <a:pt x="288" y="12"/>
                        <a:pt x="754" y="9"/>
                        <a:pt x="754" y="9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0" name="Freeform 102">
                  <a:extLst>
                    <a:ext uri="{FF2B5EF4-FFF2-40B4-BE49-F238E27FC236}">
                      <a16:creationId xmlns="" xmlns:a16="http://schemas.microsoft.com/office/drawing/2014/main" id="{E2B8A2CE-9960-4665-ACE3-A31D8EBF160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438650" y="3390901"/>
                  <a:ext cx="311150" cy="211138"/>
                </a:xfrm>
                <a:custGeom>
                  <a:avLst/>
                  <a:gdLst>
                    <a:gd name="T0" fmla="*/ 312 w 312"/>
                    <a:gd name="T1" fmla="*/ 173 h 212"/>
                    <a:gd name="T2" fmla="*/ 263 w 312"/>
                    <a:gd name="T3" fmla="*/ 111 h 212"/>
                    <a:gd name="T4" fmla="*/ 147 w 312"/>
                    <a:gd name="T5" fmla="*/ 0 h 212"/>
                    <a:gd name="T6" fmla="*/ 156 w 312"/>
                    <a:gd name="T7" fmla="*/ 55 h 212"/>
                    <a:gd name="T8" fmla="*/ 176 w 312"/>
                    <a:gd name="T9" fmla="*/ 95 h 212"/>
                    <a:gd name="T10" fmla="*/ 111 w 312"/>
                    <a:gd name="T11" fmla="*/ 94 h 212"/>
                    <a:gd name="T12" fmla="*/ 20 w 312"/>
                    <a:gd name="T13" fmla="*/ 86 h 212"/>
                    <a:gd name="T14" fmla="*/ 13 w 312"/>
                    <a:gd name="T15" fmla="*/ 107 h 212"/>
                    <a:gd name="T16" fmla="*/ 2 w 312"/>
                    <a:gd name="T17" fmla="*/ 127 h 212"/>
                    <a:gd name="T18" fmla="*/ 74 w 312"/>
                    <a:gd name="T19" fmla="*/ 159 h 212"/>
                    <a:gd name="T20" fmla="*/ 14 w 312"/>
                    <a:gd name="T21" fmla="*/ 163 h 212"/>
                    <a:gd name="T22" fmla="*/ 86 w 312"/>
                    <a:gd name="T23" fmla="*/ 185 h 212"/>
                    <a:gd name="T24" fmla="*/ 177 w 312"/>
                    <a:gd name="T25" fmla="*/ 208 h 212"/>
                    <a:gd name="T26" fmla="*/ 263 w 312"/>
                    <a:gd name="T27" fmla="*/ 203 h 212"/>
                    <a:gd name="T28" fmla="*/ 274 w 312"/>
                    <a:gd name="T29" fmla="*/ 210 h 212"/>
                    <a:gd name="T30" fmla="*/ 312 w 312"/>
                    <a:gd name="T31" fmla="*/ 173 h 2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2" h="212">
                      <a:moveTo>
                        <a:pt x="312" y="173"/>
                      </a:moveTo>
                      <a:cubicBezTo>
                        <a:pt x="300" y="156"/>
                        <a:pt x="277" y="121"/>
                        <a:pt x="263" y="111"/>
                      </a:cubicBezTo>
                      <a:cubicBezTo>
                        <a:pt x="249" y="102"/>
                        <a:pt x="147" y="0"/>
                        <a:pt x="147" y="0"/>
                      </a:cubicBezTo>
                      <a:cubicBezTo>
                        <a:pt x="147" y="0"/>
                        <a:pt x="127" y="27"/>
                        <a:pt x="156" y="55"/>
                      </a:cubicBezTo>
                      <a:cubicBezTo>
                        <a:pt x="185" y="81"/>
                        <a:pt x="176" y="95"/>
                        <a:pt x="176" y="95"/>
                      </a:cubicBezTo>
                      <a:cubicBezTo>
                        <a:pt x="176" y="95"/>
                        <a:pt x="170" y="97"/>
                        <a:pt x="111" y="94"/>
                      </a:cubicBezTo>
                      <a:cubicBezTo>
                        <a:pt x="82" y="83"/>
                        <a:pt x="41" y="81"/>
                        <a:pt x="20" y="86"/>
                      </a:cubicBezTo>
                      <a:cubicBezTo>
                        <a:pt x="16" y="86"/>
                        <a:pt x="5" y="100"/>
                        <a:pt x="13" y="107"/>
                      </a:cubicBezTo>
                      <a:cubicBezTo>
                        <a:pt x="3" y="112"/>
                        <a:pt x="0" y="123"/>
                        <a:pt x="2" y="127"/>
                      </a:cubicBezTo>
                      <a:cubicBezTo>
                        <a:pt x="4" y="134"/>
                        <a:pt x="45" y="144"/>
                        <a:pt x="74" y="159"/>
                      </a:cubicBezTo>
                      <a:cubicBezTo>
                        <a:pt x="53" y="159"/>
                        <a:pt x="12" y="143"/>
                        <a:pt x="14" y="163"/>
                      </a:cubicBezTo>
                      <a:cubicBezTo>
                        <a:pt x="23" y="168"/>
                        <a:pt x="81" y="184"/>
                        <a:pt x="86" y="185"/>
                      </a:cubicBezTo>
                      <a:cubicBezTo>
                        <a:pt x="97" y="187"/>
                        <a:pt x="140" y="204"/>
                        <a:pt x="177" y="208"/>
                      </a:cubicBezTo>
                      <a:cubicBezTo>
                        <a:pt x="214" y="212"/>
                        <a:pt x="263" y="203"/>
                        <a:pt x="263" y="203"/>
                      </a:cubicBezTo>
                      <a:cubicBezTo>
                        <a:pt x="274" y="210"/>
                        <a:pt x="274" y="210"/>
                        <a:pt x="274" y="210"/>
                      </a:cubicBezTo>
                      <a:cubicBezTo>
                        <a:pt x="274" y="210"/>
                        <a:pt x="297" y="208"/>
                        <a:pt x="312" y="173"/>
                      </a:cubicBezTo>
                      <a:close/>
                    </a:path>
                  </a:pathLst>
                </a:custGeom>
                <a:gradFill>
                  <a:gsLst>
                    <a:gs pos="5000">
                      <a:schemeClr val="accent1">
                        <a:lumMod val="5000"/>
                        <a:lumOff val="95000"/>
                      </a:schemeClr>
                    </a:gs>
                    <a:gs pos="57000">
                      <a:srgbClr val="A2D8E4"/>
                    </a:gs>
                    <a:gs pos="82000">
                      <a:srgbClr val="86C9D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103">
                  <a:extLst>
                    <a:ext uri="{FF2B5EF4-FFF2-40B4-BE49-F238E27FC236}">
                      <a16:creationId xmlns="" xmlns:a16="http://schemas.microsoft.com/office/drawing/2014/main" id="{45A8AD69-742E-48CA-BE04-FE50F40781C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670425" y="3557588"/>
                  <a:ext cx="1420813" cy="852488"/>
                </a:xfrm>
                <a:custGeom>
                  <a:avLst/>
                  <a:gdLst>
                    <a:gd name="T0" fmla="*/ 1389 w 1424"/>
                    <a:gd name="T1" fmla="*/ 537 h 857"/>
                    <a:gd name="T2" fmla="*/ 515 w 1424"/>
                    <a:gd name="T3" fmla="*/ 570 h 857"/>
                    <a:gd name="T4" fmla="*/ 80 w 1424"/>
                    <a:gd name="T5" fmla="*/ 0 h 857"/>
                    <a:gd name="T6" fmla="*/ 0 w 1424"/>
                    <a:gd name="T7" fmla="*/ 58 h 857"/>
                    <a:gd name="T8" fmla="*/ 387 w 1424"/>
                    <a:gd name="T9" fmla="*/ 675 h 857"/>
                    <a:gd name="T10" fmla="*/ 598 w 1424"/>
                    <a:gd name="T11" fmla="*/ 799 h 857"/>
                    <a:gd name="T12" fmla="*/ 1236 w 1424"/>
                    <a:gd name="T13" fmla="*/ 857 h 857"/>
                    <a:gd name="T14" fmla="*/ 1389 w 1424"/>
                    <a:gd name="T15" fmla="*/ 537 h 8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424" h="857">
                      <a:moveTo>
                        <a:pt x="1389" y="537"/>
                      </a:moveTo>
                      <a:cubicBezTo>
                        <a:pt x="1158" y="551"/>
                        <a:pt x="756" y="565"/>
                        <a:pt x="515" y="570"/>
                      </a:cubicBezTo>
                      <a:cubicBezTo>
                        <a:pt x="309" y="309"/>
                        <a:pt x="80" y="0"/>
                        <a:pt x="80" y="0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58"/>
                        <a:pt x="181" y="371"/>
                        <a:pt x="387" y="675"/>
                      </a:cubicBezTo>
                      <a:cubicBezTo>
                        <a:pt x="429" y="737"/>
                        <a:pt x="489" y="785"/>
                        <a:pt x="598" y="799"/>
                      </a:cubicBezTo>
                      <a:cubicBezTo>
                        <a:pt x="736" y="818"/>
                        <a:pt x="1068" y="856"/>
                        <a:pt x="1236" y="857"/>
                      </a:cubicBezTo>
                      <a:cubicBezTo>
                        <a:pt x="1288" y="798"/>
                        <a:pt x="1424" y="669"/>
                        <a:pt x="1389" y="537"/>
                      </a:cubicBezTo>
                      <a:close/>
                    </a:path>
                  </a:pathLst>
                </a:custGeom>
                <a:solidFill>
                  <a:srgbClr val="2132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2" name="Freeform 166">
                  <a:extLst>
                    <a:ext uri="{FF2B5EF4-FFF2-40B4-BE49-F238E27FC236}">
                      <a16:creationId xmlns="" xmlns:a16="http://schemas.microsoft.com/office/drawing/2014/main" id="{EDEC2A36-DED2-47EB-A754-5B728158E6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346840">
                  <a:off x="6011863" y="4183931"/>
                  <a:ext cx="266900" cy="752511"/>
                </a:xfrm>
                <a:custGeom>
                  <a:avLst/>
                  <a:gdLst>
                    <a:gd name="T0" fmla="*/ 5 w 53"/>
                    <a:gd name="T1" fmla="*/ 0 h 150"/>
                    <a:gd name="T2" fmla="*/ 0 w 53"/>
                    <a:gd name="T3" fmla="*/ 9 h 150"/>
                    <a:gd name="T4" fmla="*/ 14 w 53"/>
                    <a:gd name="T5" fmla="*/ 53 h 150"/>
                    <a:gd name="T6" fmla="*/ 30 w 53"/>
                    <a:gd name="T7" fmla="*/ 61 h 150"/>
                    <a:gd name="T8" fmla="*/ 18 w 53"/>
                    <a:gd name="T9" fmla="*/ 78 h 150"/>
                    <a:gd name="T10" fmla="*/ 28 w 53"/>
                    <a:gd name="T11" fmla="*/ 149 h 150"/>
                    <a:gd name="T12" fmla="*/ 29 w 53"/>
                    <a:gd name="T13" fmla="*/ 150 h 150"/>
                    <a:gd name="T14" fmla="*/ 28 w 53"/>
                    <a:gd name="T15" fmla="*/ 38 h 150"/>
                    <a:gd name="T16" fmla="*/ 5 w 53"/>
                    <a:gd name="T17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3" h="150">
                      <a:moveTo>
                        <a:pt x="5" y="0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9"/>
                        <a:pt x="20" y="41"/>
                        <a:pt x="14" y="53"/>
                      </a:cubicBezTo>
                      <a:cubicBezTo>
                        <a:pt x="22" y="58"/>
                        <a:pt x="30" y="61"/>
                        <a:pt x="30" y="61"/>
                      </a:cubicBezTo>
                      <a:cubicBezTo>
                        <a:pt x="30" y="61"/>
                        <a:pt x="27" y="68"/>
                        <a:pt x="18" y="78"/>
                      </a:cubicBezTo>
                      <a:cubicBezTo>
                        <a:pt x="26" y="89"/>
                        <a:pt x="32" y="121"/>
                        <a:pt x="28" y="149"/>
                      </a:cubicBezTo>
                      <a:cubicBezTo>
                        <a:pt x="29" y="149"/>
                        <a:pt x="29" y="150"/>
                        <a:pt x="29" y="150"/>
                      </a:cubicBezTo>
                      <a:cubicBezTo>
                        <a:pt x="53" y="103"/>
                        <a:pt x="36" y="58"/>
                        <a:pt x="28" y="38"/>
                      </a:cubicBezTo>
                      <a:cubicBezTo>
                        <a:pt x="19" y="19"/>
                        <a:pt x="5" y="0"/>
                        <a:pt x="5" y="0"/>
                      </a:cubicBezTo>
                    </a:path>
                  </a:pathLst>
                </a:custGeom>
                <a:solidFill>
                  <a:srgbClr val="324A8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sp>
          <p:nvSpPr>
            <p:cNvPr id="4" name="Овал 3"/>
            <p:cNvSpPr/>
            <p:nvPr/>
          </p:nvSpPr>
          <p:spPr>
            <a:xfrm>
              <a:off x="7283944" y="2406482"/>
              <a:ext cx="585494" cy="5818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1" name="Рисунок 1">
              <a:extLst>
                <a:ext uri="{FF2B5EF4-FFF2-40B4-BE49-F238E27FC236}">
                  <a16:creationId xmlns:a16="http://schemas.microsoft.com/office/drawing/2014/main" xmlns="" id="{AF10A70E-B866-4D15-997B-F02E494AF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2355" y="2436470"/>
              <a:ext cx="462152" cy="534230"/>
            </a:xfrm>
            <a:prstGeom prst="rect">
              <a:avLst/>
            </a:prstGeom>
            <a:effectLst/>
          </p:spPr>
        </p:pic>
      </p:grpSp>
      <p:sp>
        <p:nvSpPr>
          <p:cNvPr id="102" name="Прямоугольник 101"/>
          <p:cNvSpPr/>
          <p:nvPr/>
        </p:nvSpPr>
        <p:spPr>
          <a:xfrm>
            <a:off x="11519638" y="5594307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11519638" y="6383665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11656808" y="6433660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6005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435858" y="1364506"/>
            <a:ext cx="539027" cy="505003"/>
            <a:chOff x="2788805" y="3200724"/>
            <a:chExt cx="639761" cy="647243"/>
          </a:xfrm>
        </p:grpSpPr>
        <p:sp>
          <p:nvSpPr>
            <p:cNvPr id="20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38541" y="1105940"/>
            <a:ext cx="1069808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г. при расчете земельного налога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налоговый период 2023г.) будет использоваться размер кадастровой стоимости, установленный на 01.01.2022г.,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кадастровая стоимость такого земельного участка, внесенная в Единый государственный реестр недвижимости и подлежащая применению с 1 января 2023 года, превышает кадастровую стоимость такого земельного участка, внесенную в Единый государственный реестр недвижимости и подлежащую применению с 1 января 2022 года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26.03.2022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67-ФЗ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мера не распространяется на увеличение в 2023 году кадастровой стоимости в следствии изменения характеристик объекта (увеличении площади земельного участка, реконструкции или капитальных вложений в объект недвижимости).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4375" y="182559"/>
            <a:ext cx="83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ИМУЩЕСТВЕННЫМ НАЛОГАМ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5818" y="4545247"/>
            <a:ext cx="1051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Отменен повышенный коэффициент при расчете транспортного налога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автомобилей стоимостью от 3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10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налогового периода с 2022 года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71312" y="4654253"/>
            <a:ext cx="534186" cy="515346"/>
            <a:chOff x="74278" y="1105757"/>
            <a:chExt cx="635935" cy="635935"/>
          </a:xfrm>
        </p:grpSpPr>
        <p:sp>
          <p:nvSpPr>
            <p:cNvPr id="18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974884" y="5800602"/>
            <a:ext cx="73274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(Введены в рамках Федерального закона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 67-ФЗ)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10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35857" y="1364506"/>
            <a:ext cx="539027" cy="505003"/>
            <a:chOff x="2788805" y="3200724"/>
            <a:chExt cx="639761" cy="647243"/>
          </a:xfrm>
        </p:grpSpPr>
        <p:sp>
          <p:nvSpPr>
            <p:cNvPr id="27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77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20082" y="0"/>
            <a:ext cx="11471918" cy="749643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11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FEE6740-9B35-4802-970C-EE5893354E38}"/>
              </a:ext>
            </a:extLst>
          </p:cNvPr>
          <p:cNvSpPr txBox="1"/>
          <p:nvPr/>
        </p:nvSpPr>
        <p:spPr>
          <a:xfrm>
            <a:off x="720082" y="1032220"/>
            <a:ext cx="10921392" cy="13542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lvl="0" algn="just" defTabSz="1219170">
              <a:defRPr/>
            </a:pP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Перенос сроков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Постановлению Правительства Российской Федерации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от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29.04.2022 №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776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»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и предоставление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рассрочки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 Постановлению Правительства Российской Федерации №28 от 17.01.2023 года «О внесении изменений в Постановление Правительства РФ от 29.04.2022 № 776»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54150" y="2336674"/>
            <a:ext cx="11055788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Предоставлено право уплачивать в рассрочку до 28.05.2024 года.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4375" y="182559"/>
            <a:ext cx="83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МЕРЫ </a:t>
            </a:r>
            <a:r>
              <a:rPr lang="ru-RU" sz="2400" b="1" dirty="0">
                <a:solidFill>
                  <a:srgbClr val="F86308"/>
                </a:solidFill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ПО СТРАХОВЫМ ВЗНОСАМ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0" y="1456827"/>
            <a:ext cx="539027" cy="505003"/>
            <a:chOff x="2788805" y="3200724"/>
            <a:chExt cx="639761" cy="647243"/>
          </a:xfrm>
        </p:grpSpPr>
        <p:sp>
          <p:nvSpPr>
            <p:cNvPr id="15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="" xmlns:a16="http://schemas.microsoft.com/office/drawing/2014/main" id="{106A9055-B66B-4F6D-938C-B0DA4DC7BF4F}"/>
              </a:ext>
            </a:extLst>
          </p:cNvPr>
          <p:cNvSpPr txBox="1">
            <a:spLocks/>
          </p:cNvSpPr>
          <p:nvPr/>
        </p:nvSpPr>
        <p:spPr>
          <a:xfrm>
            <a:off x="3046903" y="2875504"/>
            <a:ext cx="5731906" cy="409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CAD82A"/>
              </a:buClr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 тарифы по страховым взносам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082" y="3285481"/>
            <a:ext cx="105497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Субъектам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и среднего бизнеса установлен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 тариф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в размере 15% с выплат, превышающих МРОТ.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 работникам в пределах МРОТ для расчета и уплаты страховых взносов применяется общая ставка – 30%.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01.01.2024 года МРОТ установлен в размере 19 242 рублей.   </a:t>
            </a:r>
          </a:p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 работникам в пределах этой суммы нужно платить страховые взносы по ставке 30%. С суммы выше 19 242 рубля – по ставке 15%. 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пониженные тарифы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IT-организаций, участников СЭЗ, резидентов территорий опережающего развития, некоммерческих и благотворительных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– ставка – 7,6 %.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475348" y="1545495"/>
            <a:ext cx="539027" cy="505003"/>
            <a:chOff x="2788805" y="3200724"/>
            <a:chExt cx="639761" cy="647243"/>
          </a:xfrm>
        </p:grpSpPr>
        <p:sp>
          <p:nvSpPr>
            <p:cNvPr id="20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52400" y="826783"/>
            <a:ext cx="11709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 1.01.2024 года применяются пониженные ставки в размере 1% и 5% для организаций и индивидуальных предпринимателей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7284" y="-67400"/>
            <a:ext cx="1024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СПЕЦИАЛЬНЫМ НАЛОГОВЫМ РЕЖИМАМ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40697" y="2269540"/>
            <a:ext cx="534186" cy="515346"/>
            <a:chOff x="74278" y="1105757"/>
            <a:chExt cx="635935" cy="635935"/>
          </a:xfrm>
        </p:grpSpPr>
        <p:sp>
          <p:nvSpPr>
            <p:cNvPr id="18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974883" y="5800602"/>
            <a:ext cx="7669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(Введены в рамках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 от 28.11 2023г.  № 179-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12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2342" y="2287277"/>
            <a:ext cx="10892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деятельности в сельских поселениях с численностью населения до 700 человек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14184" y="3089866"/>
            <a:ext cx="534186" cy="515346"/>
            <a:chOff x="74278" y="1105757"/>
            <a:chExt cx="635935" cy="635935"/>
          </a:xfrm>
        </p:grpSpPr>
        <p:sp>
          <p:nvSpPr>
            <p:cNvPr id="27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014375" y="3007868"/>
            <a:ext cx="10817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зарегистрированных на территории Республики Бурятия  в связи с переменой ими места нахождения и места жительства, в течение пяти налоговых периодов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42342" y="3885564"/>
            <a:ext cx="10817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Прекративших деятельность в период с 01.04.2020г. до 01.08.2021г. и вновь зарегистрированных на территории Республики Бурятия, в течение пяти налоговых периодов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14375" y="4776009"/>
            <a:ext cx="10817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Сменивших по состоянию на 01.10.2021г.  место нахождения и место жительства с Республики Бурятия на другой субъект РФ и принявших решение вновь зарегистрироваться на территории Республики Бурятия, в течение пяти налоговых периодов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426559" y="3964242"/>
            <a:ext cx="534186" cy="515346"/>
            <a:chOff x="74278" y="1105757"/>
            <a:chExt cx="635935" cy="635935"/>
          </a:xfrm>
        </p:grpSpPr>
        <p:sp>
          <p:nvSpPr>
            <p:cNvPr id="33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26559" y="4849654"/>
            <a:ext cx="534186" cy="515346"/>
            <a:chOff x="74278" y="1105757"/>
            <a:chExt cx="635935" cy="635935"/>
          </a:xfrm>
        </p:grpSpPr>
        <p:sp>
          <p:nvSpPr>
            <p:cNvPr id="36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44338" y="1566633"/>
            <a:ext cx="1096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Включенных в Реестр социальных предприятий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426559" y="4016549"/>
            <a:ext cx="534186" cy="515346"/>
            <a:chOff x="74278" y="1105757"/>
            <a:chExt cx="635935" cy="635935"/>
          </a:xfrm>
        </p:grpSpPr>
        <p:sp>
          <p:nvSpPr>
            <p:cNvPr id="41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42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17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34303" y="781235"/>
            <a:ext cx="11709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271463"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 1.01.2024 года применяются пониженные ставки в размере 1% и 5% для организаций и индивидуальных предпринимателей при одновременном соблюдении ими следующих условий: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сохранении среднесписочной численности работников по итогам отчетного периода (1 квартал, 1 полугодие, 9 месяцев, год) по сравнению с уровнем соответствующего периода предыдущего года;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77800"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течение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отчетного периода (1 квартал, 1 полугодие, 9 месяцев, год)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   увеличена не менее чем на 1 человека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7284" y="-67400"/>
            <a:ext cx="1024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СПЕЦИАЛЬНЫМ НАЛОГОВЫМ РЕЖИМАМ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74883" y="5800602"/>
            <a:ext cx="7669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(Введены в рамках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 от 28.11 2023г.  № 179-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13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42342" y="4634423"/>
            <a:ext cx="10817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п.7 ч.2 ст.1. – зарегистрированных на территории Республики Бурятия и применяющих упрощенную систему налогообложения по состоянию после 01.01.2024г.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390120" y="3344659"/>
            <a:ext cx="534186" cy="515346"/>
            <a:chOff x="74278" y="1105757"/>
            <a:chExt cx="635935" cy="635935"/>
          </a:xfrm>
        </p:grpSpPr>
        <p:sp>
          <p:nvSpPr>
            <p:cNvPr id="33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90120" y="4634423"/>
            <a:ext cx="534186" cy="515346"/>
            <a:chOff x="74278" y="1105757"/>
            <a:chExt cx="635935" cy="635935"/>
          </a:xfrm>
        </p:grpSpPr>
        <p:sp>
          <p:nvSpPr>
            <p:cNvPr id="36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228581" y="3293696"/>
            <a:ext cx="10963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П.6 ч.2 ст.1. – зарегистрированных на территории Республики Бурятия и применяющих систему налогообложения по состоянию на 31.12.2023г.</a:t>
            </a:r>
          </a:p>
        </p:txBody>
      </p:sp>
    </p:spTree>
    <p:extLst>
      <p:ext uri="{BB962C8B-B14F-4D97-AF65-F5344CB8AC3E}">
        <p14:creationId xmlns:p14="http://schemas.microsoft.com/office/powerpoint/2010/main" val="23220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77769" y="830997"/>
            <a:ext cx="1081469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и индивидуальных предпринимателей, применявших на 01.11.2020г. систему налогообложения в виде ЕНВД применяются пониженные ставки при одновременном соблюдении ими следующих условий:</a:t>
            </a:r>
          </a:p>
          <a:p>
            <a:pPr lvl="0" indent="355600" algn="just" defTabSz="891603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сновным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налогоплательщика по состоянию на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01.11.2020г.,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вид экономи­ческой деятельности, в отношении которого налогоплательщиком в 2020 году применялась система налогообложения в виде ЕНВД;</a:t>
            </a:r>
          </a:p>
          <a:p>
            <a:pPr lvl="0" indent="271463" algn="just" defTabSz="891603"/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итогам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отчетного периода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квартал, 1 полугодие, 9 месяцев, год) не менее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доходов составили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видов деятельности, в отношении которых налого­плательщиком в 2020 году применялась система налогообложения в виде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ЕНВД;</a:t>
            </a:r>
            <a:endParaRPr lang="ru-RU" sz="16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71463" algn="just" defTabSz="891603"/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налогоплательщик включен в Единый реестр субъектов малого и среднего предпринимательства;</a:t>
            </a:r>
          </a:p>
          <a:p>
            <a:pPr indent="17780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наличие и сохранение среднесписочной численности работников по итогам отчетного периода (1 квартал, 1 полугодие, 9 месяцев, год) по сравнению с уровнем соответствующего периода предыдущего года.</a:t>
            </a:r>
          </a:p>
          <a:p>
            <a:pPr algn="just"/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1950" y="-126667"/>
            <a:ext cx="1024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СПЕЦИАЛЬНЫМ НАЛОГОВЫМ РЕЖИМАМ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17284" y="6164146"/>
            <a:ext cx="7669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(Введены в рамках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 от 28.11 2023г.  № 179-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14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454400" y="4047733"/>
          <a:ext cx="5080000" cy="1953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00"/>
                <a:gridCol w="2540000"/>
              </a:tblGrid>
              <a:tr h="460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34555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2,2 % - в 2024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2,7 % - в 2025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3,2 % - в 2026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3,7 % - в 2027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4,2 % - в 2028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4,7 % - в 2029 году;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5,2 % - в 2030 году;</a:t>
                      </a:r>
                      <a:endParaRPr lang="ru-RU" sz="14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8 % - в 2024 году;</a:t>
                      </a:r>
                    </a:p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9 % - в 2025 году;</a:t>
                      </a:r>
                    </a:p>
                    <a:p>
                      <a:pPr mar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10 % - в 2026 году;</a:t>
                      </a:r>
                    </a:p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11 % - в 2027 году;</a:t>
                      </a:r>
                    </a:p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12 % - в 2028 году;</a:t>
                      </a:r>
                    </a:p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13 % - в 2029 году;</a:t>
                      </a:r>
                    </a:p>
                    <a:p>
                      <a:pPr marL="0" lvl="0" algn="l" defTabSz="891603" rtl="0" eaLnBrk="1" latinLnBrk="0" hangingPunct="1"/>
                      <a:r>
                        <a:rPr lang="ru-RU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14 % - в 2030 году.</a:t>
                      </a:r>
                      <a:endParaRPr lang="ru-RU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246748" y="907902"/>
            <a:ext cx="539027" cy="505003"/>
            <a:chOff x="2788805" y="3200724"/>
            <a:chExt cx="639761" cy="647243"/>
          </a:xfrm>
        </p:grpSpPr>
        <p:sp>
          <p:nvSpPr>
            <p:cNvPr id="20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94643" y="510341"/>
            <a:ext cx="10894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индивидуальных предпринимателей, впервые зарегистрированных и осуществляющих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экономической деятельности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приложением 1 к Закону №179-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применяется ставка в размере 0% со дня их государственной регистрации при одновременном соблюдении ими следующих условий:</a:t>
            </a:r>
          </a:p>
          <a:p>
            <a:pPr indent="457200"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налогового периода доля доходов от реализации това­ров (работ, услуг) </a:t>
            </a:r>
            <a:r>
              <a:rPr lang="ru-RU" sz="1600" u="sng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видов предпринимательской дея­тельности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отношении которых применялась налоговая ставка в размере 0 процентов, в общем объеме доходов от реализации товаров (работ, услуг) должна быть не менее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70%;</a:t>
            </a:r>
            <a:endParaRPr lang="ru-RU" sz="16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255588" algn="just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наемных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налоговый пери­од не превышает 15 человек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41338" indent="-269875" algn="just">
              <a:buFontTx/>
              <a:buChar char="-"/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предельный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доходов от реализации за налоговый период не превышает 10 процентов от размера дохода, предусмотренного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4 статьи 346.13 НК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(150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just"/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действия налоговой ставки в размере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индивидуальные предприниматели,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выбравшие объект налогообложения в виде доходов, уменьшенных на ве­личину расходов, не уплачивают минимальный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 defTabSz="891603"/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5942" y="-235594"/>
            <a:ext cx="1024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СПЕЦИАЛЬНЫМ НАЛОГОВЫМ РЕЖИМАМ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17284" y="6568772"/>
            <a:ext cx="7669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(Введены в рамках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Бурятия от 28.11 2023г.  № 179-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605100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15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5208" y="763597"/>
            <a:ext cx="539027" cy="505003"/>
            <a:chOff x="2788805" y="3200724"/>
            <a:chExt cx="639761" cy="647243"/>
          </a:xfrm>
        </p:grpSpPr>
        <p:sp>
          <p:nvSpPr>
            <p:cNvPr id="11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736729"/>
              </p:ext>
            </p:extLst>
          </p:nvPr>
        </p:nvGraphicFramePr>
        <p:xfrm>
          <a:off x="1100667" y="3304309"/>
          <a:ext cx="9999133" cy="350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окумент" r:id="rId4" imgW="9260742" imgH="4088425" progId="Word.Document.12">
                  <p:embed/>
                </p:oleObj>
              </mc:Choice>
              <mc:Fallback>
                <p:oleObj name="Документ" r:id="rId4" imgW="9260742" imgH="40884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0667" y="3304309"/>
                        <a:ext cx="9999133" cy="3509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9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79203"/>
              </p:ext>
            </p:extLst>
          </p:nvPr>
        </p:nvGraphicFramePr>
        <p:xfrm>
          <a:off x="774357" y="31173"/>
          <a:ext cx="11261126" cy="107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1126"/>
              </a:tblGrid>
              <a:tr h="10707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86308"/>
                          </a:solidFill>
                        </a:rPr>
                        <a:t>Меры поддержки для мобилизованных лиц (ПП РФ №1874 от 20.10.2022)</a:t>
                      </a:r>
                    </a:p>
                    <a:p>
                      <a:pPr algn="just"/>
                      <a:r>
                        <a:rPr lang="ru-RU" sz="1300" b="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мобилизованных лицах  предоставляется Минобороны РФ в ФНС России не реже, чем 1 раз в 7 календ. дней , в том числе о дате получения статуса военнослужащего в период действия частичной мобилизации в соответствии с Указом и дате увольнения мобилизованного лица с военной службы по основаниям, установленным Указом </a:t>
                      </a:r>
                      <a:endParaRPr lang="ru-RU" sz="1300" b="0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8164"/>
              </p:ext>
            </p:extLst>
          </p:nvPr>
        </p:nvGraphicFramePr>
        <p:xfrm>
          <a:off x="584264" y="1226127"/>
          <a:ext cx="112776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0"/>
              </a:tblGrid>
              <a:tr h="735703">
                <a:tc>
                  <a:txBody>
                    <a:bodyPr/>
                    <a:lstStyle/>
                    <a:p>
                      <a:pPr marL="285750" marR="0" indent="-28575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Призванные на военную службу 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мобилизации предприниматели 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могут оставаться собственниками дела 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заниматься бизнесом как 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лично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так и 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через доверенных лиц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Мобилизованные ИП, а также руководители организаций получат отсрочку в 5 дней </a:t>
                      </a:r>
                      <a:r>
                        <a:rPr lang="ru-RU" sz="1500" b="0" u="sng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решения организационных вопросов и оформления нотариальной доверенности. </a:t>
                      </a:r>
                      <a:endParaRPr lang="ru-RU" sz="16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42709"/>
              </p:ext>
            </p:extLst>
          </p:nvPr>
        </p:nvGraphicFramePr>
        <p:xfrm>
          <a:off x="584264" y="2067791"/>
          <a:ext cx="11277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0"/>
              </a:tblGrid>
              <a:tr h="3688773">
                <a:tc>
                  <a:txBody>
                    <a:bodyPr/>
                    <a:lstStyle/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sng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28 числа включительно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третьего месяца, следующего за месяцем окончания службы:</a:t>
                      </a:r>
                    </a:p>
                    <a:p>
                      <a:pPr marL="285750" marR="0" indent="-28575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Продлены сроки уплаты налогов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НДФЛ налогового агента, налога на прибыль организаций, удержанного у источника выплаты дохода), сборов (за исключением госпошлины и сбора за пользование объектами животного мира), страховых взносов (переносятся автоматически);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Приостанавливаются на весь период 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вынесение решений о проведении ВНП, проведение назначенных ВНП, проведение мероприятий налогового контроля, предусмотренных НК РФ; </a:t>
                      </a:r>
                    </a:p>
                    <a:p>
                      <a:pPr marL="285750" marR="0" indent="-28575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Мораторий на налоговые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санкции</a:t>
                      </a:r>
                    </a:p>
                    <a:p>
                      <a:pPr marL="285750" marR="0" indent="-28575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Мораторий на инициирование и проведение контрольных (надзорных) мероприятий в рамках госконтроля за применением ККТ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500" b="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 полнотой учета выручки на период прохождения службы и до 28-го числа включительно 3-го месяца, следующего за месяцем окончания военной службы. </a:t>
                      </a:r>
                      <a:endParaRPr lang="ru-RU" sz="15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sng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числа включительно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третьего месяца, следующего за месяцем окончания службы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ru-RU" sz="15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Продлены сроки представления налоговых деклараций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(кроме деклараций по НДС) и налоговых расчетов (переносятся автоматически); </a:t>
                      </a:r>
                    </a:p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последнего числа 3-го месяца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следующего за месяцем окончания службы: </a:t>
                      </a:r>
                    </a:p>
                    <a:p>
                      <a:pPr marL="0" marR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Продлен срок представления отчетов </a:t>
                      </a:r>
                      <a:r>
                        <a:rPr lang="ru-RU" sz="15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движении денежных средств и иных финансовых активов по счетам (вкладам) в банках и иных организациях финансового рынка, расположенных за пределами территории РФ;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16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050308"/>
              </p:ext>
            </p:extLst>
          </p:nvPr>
        </p:nvGraphicFramePr>
        <p:xfrm>
          <a:off x="607506" y="5829301"/>
          <a:ext cx="1083288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2886"/>
              </a:tblGrid>
              <a:tr h="76641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Освобождены от уплаты страховых взносов </a:t>
                      </a: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ОПС и ОМС в фиксированном размере плательщиков, проходящих военную службу по контракту за периоды начиная с 24.02.2022 г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условии предоставления в налоговый орган по месту учета заявления </a:t>
                      </a: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освобождении от уплаты страховых взносов (КНД 1150081) и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подтверждающих документов </a:t>
                      </a:r>
                      <a:r>
                        <a:rPr lang="ru-RU" sz="14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i="1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1400" b="0" i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 п. 124 ст. 2 Федерального закона № 389-ФЗ от 31.07.2023</a:t>
                      </a:r>
                      <a:r>
                        <a:rPr lang="ru-RU" sz="1400" b="1" i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b="0" i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-651" y="1186663"/>
            <a:ext cx="539027" cy="505003"/>
            <a:chOff x="2788805" y="3200724"/>
            <a:chExt cx="639761" cy="647243"/>
          </a:xfrm>
        </p:grpSpPr>
        <p:sp>
          <p:nvSpPr>
            <p:cNvPr id="15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-652" y="2077183"/>
            <a:ext cx="539027" cy="505003"/>
            <a:chOff x="2788805" y="3200724"/>
            <a:chExt cx="639761" cy="647243"/>
          </a:xfrm>
        </p:grpSpPr>
        <p:sp>
          <p:nvSpPr>
            <p:cNvPr id="18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0" y="5828420"/>
            <a:ext cx="539027" cy="505003"/>
            <a:chOff x="2788805" y="3200724"/>
            <a:chExt cx="639761" cy="647243"/>
          </a:xfrm>
        </p:grpSpPr>
        <p:sp>
          <p:nvSpPr>
            <p:cNvPr id="23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24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9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1406" y="1192412"/>
            <a:ext cx="1109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 от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транспортного налога в размере 100% от установленной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98548"/>
              </p:ext>
            </p:extLst>
          </p:nvPr>
        </p:nvGraphicFramePr>
        <p:xfrm>
          <a:off x="906785" y="1729571"/>
          <a:ext cx="10624943" cy="4710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4943"/>
              </a:tblGrid>
              <a:tr h="471073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налогоплательщики – физические лица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5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зарегистрированные на территории РБ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5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принимающие (принимавшие) участие в Специальной Военной Операции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числа лиц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86308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проходящих военную службу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Вооруженных Силах (далее ВС) РФ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контракту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призванных на военную службу по мобилизации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ВС РФ,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проходящих службу в войсках национальной гвардии РФ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имеющих специальное звание полиции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заключивших контракт о добровольном содействии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выполнении задач, возложенных на ВС РФ,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отношении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одного легкового автомобиля, мотоцикла, мотороллера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зарегистрированного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E9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5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31.12.2022 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(для владельцев 2 и более транспортных средств, по выбору за 1 транспортное средство)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двух календарных лет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начиная с налогового периода 2022 года. В случае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отсутствия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E9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транспортных средств у мобилизованных лиц,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льгота распространяется на их супругу 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(супруга).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86308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Документы, подтверждающие право на льготу, в налоговые органы самостоятельно, кроме лиц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обладающих правом на получение единовременных денежных выплат из средств республиканского бюджета в связи с мобилизацией или добровольным заключением контракта для участия в СВО.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3E9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E9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ru-RU" sz="15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непредставлении налогоплательщиком, уведомления о выбранном объекте налогообложения налоговая льгота предоставляется в отношении одного объекта налогообложения с максимальной исчисленной суммой налога.</a:t>
                      </a:r>
                      <a:endParaRPr lang="ru-RU" sz="1500" b="0" u="sng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41406" y="967"/>
            <a:ext cx="11323594" cy="846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3E9A"/>
                </a:solidFill>
              </a:rPr>
              <a:t>                                          </a:t>
            </a:r>
            <a:r>
              <a:rPr lang="ru-RU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МЕРА ПОДДЕРЖКИ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Закон РБ «О некоторых вопросах налогового регулирования в РБ, отнесенных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налогах и сборах к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субъектов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 от </a:t>
            </a:r>
            <a:r>
              <a:rPr lang="ru-RU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28.02.2023, часть 3 ст.5.1.)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17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7622" y="1124578"/>
            <a:ext cx="539027" cy="505003"/>
            <a:chOff x="2788805" y="3200724"/>
            <a:chExt cx="639761" cy="647243"/>
          </a:xfrm>
        </p:grpSpPr>
        <p:sp>
          <p:nvSpPr>
            <p:cNvPr id="12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3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68926" y="0"/>
            <a:ext cx="1142307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реструктуризации долга</a:t>
            </a:r>
            <a:r>
              <a:rPr lang="ru-RU" sz="32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3200" dirty="0" smtClean="0">
              <a:solidFill>
                <a:srgbClr val="F863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18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80161" y="1212357"/>
            <a:ext cx="539027" cy="505003"/>
            <a:chOff x="2788805" y="3200724"/>
            <a:chExt cx="639761" cy="647243"/>
          </a:xfrm>
        </p:grpSpPr>
        <p:sp>
          <p:nvSpPr>
            <p:cNvPr id="12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44" name="Объект 1"/>
          <p:cNvSpPr txBox="1">
            <a:spLocks/>
          </p:cNvSpPr>
          <p:nvPr/>
        </p:nvSpPr>
        <p:spPr>
          <a:xfrm>
            <a:off x="1038438" y="1212357"/>
            <a:ext cx="10204527" cy="5223935"/>
          </a:xfrm>
          <a:prstGeom prst="rect">
            <a:avLst/>
          </a:prstGeom>
        </p:spPr>
        <p:txBody>
          <a:bodyPr/>
          <a:lstStyle>
            <a:lvl1pPr marL="228594" indent="-228594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800" spc="-13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306" indent="-230712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900" indent="-228594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6494" indent="-228594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5089" indent="-228594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6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инициативе ФНС России и по согласованию с Министерством финансов России с 01.04.2022 на базе Межрегиональной инспекции по управлению долгом создан центр компетенции по оказанию содействия налогоплательщикам, испытывающим трудности с платежеспособностью (распоряжение ФНС России от 01.04.2022 № 70@ «О проведении пилотного проекта «Площадка реструктуризации долга»).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целях реструктуризации задолженности и предупреждения банкротства создан центр компетенции по согласительным процедурам между должниками и кредиторами. Для предоставления дополнительных разъяснений предлагается обратиться в Межрегиональную инспекцию ФНС России по управлению долгом».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предлагает площадка: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Проанализировать возможности реструктуризации долга и выбрать оптимальный способ его урегулирования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-Ускорить подготовку документов для реструктуризации долга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Наладить диалог с кредиторами, которые не заинтересованы в реструктуризации долга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урегулирования долга: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-Рассрочка/отсрочка по уплате налогов, сборов, страховых взносов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-Мировое соглашение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-Отлагательные меры взыскания</a:t>
            </a:r>
          </a:p>
          <a:p>
            <a:pPr marL="0" indent="438501" algn="just">
              <a:spcBef>
                <a:spcPts val="0"/>
              </a:spcBef>
              <a:buClr>
                <a:schemeClr val="bg1"/>
              </a:buCl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-Координация действий в банкротстве.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3763" y="24714"/>
            <a:ext cx="1132359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Отсрочка/рассрочка</a:t>
            </a:r>
          </a:p>
          <a:p>
            <a:pPr algn="ctr"/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668898" y="6383418"/>
            <a:ext cx="52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19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38519" y="960444"/>
            <a:ext cx="539027" cy="505003"/>
            <a:chOff x="2788805" y="3200724"/>
            <a:chExt cx="639761" cy="647243"/>
          </a:xfrm>
        </p:grpSpPr>
        <p:sp>
          <p:nvSpPr>
            <p:cNvPr id="12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83167856"/>
              </p:ext>
            </p:extLst>
          </p:nvPr>
        </p:nvGraphicFramePr>
        <p:xfrm>
          <a:off x="2273642" y="684049"/>
          <a:ext cx="8320857" cy="1641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8670" y="1504403"/>
            <a:ext cx="31386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Основания предоставления отсрочки или рассрочки по уплате налогов и сборов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59146" y="1504403"/>
            <a:ext cx="41765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документов для рассмотрения вопроса о предоставлении отсрочки или рассрочки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42579"/>
              </p:ext>
            </p:extLst>
          </p:nvPr>
        </p:nvGraphicFramePr>
        <p:xfrm>
          <a:off x="1408670" y="2375505"/>
          <a:ext cx="3978876" cy="38867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17981"/>
                <a:gridCol w="3260895"/>
              </a:tblGrid>
              <a:tr h="4125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 п. 2 ст. 64 НК РФ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Причинение заинтересованному лицу ущерба в результате стихийного бедствия, технологической катастрофы или иных обстоятельств непреодолимой силы.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 п. 2 ст. 64 НК РФ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Непредоставление</a:t>
                      </a:r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(несвоевременное предоставление) бюджетных ассигнований.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5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3 п. 2 ст. 64 НК РФ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Угроза возникновения признаков несостоятельности (банкротства)   заинтересованного лица в случае единовременной уплаты им налога.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2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пп. 4 п. 2 ст. 64 НК РФ</a:t>
                      </a:r>
                      <a:endParaRPr lang="ru-RU" sz="9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Имущественное положение физического лица (без учета имущества, на которое в соответствии с законодательством Российской Федерации не может быть обращено взыскание) исключает возможность единовременной уплаты налога (для ФЛ и ИП).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пп. 5 п. 2 ст. 64 НК РФ</a:t>
                      </a:r>
                      <a:endParaRPr lang="ru-RU" sz="9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и (или) реализация товаров, работ или услуг заинтересованным лицом носит сезонный характер.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2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пп. 6 п. 2 ст. 64 НК РФ</a:t>
                      </a:r>
                      <a:endParaRPr lang="ru-RU" sz="900" b="0" i="0" u="none" strike="noStrik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оснований для предоставления отсрочки или рассрочки по уплате налогов и (или) сборов, подлежащих уплате в связи с перемещением товаров через таможенную границу Евразийского экономического союза, установленных правом Евразийского экономического союза и законодательством Российской Федерации о таможенном регулировании;</a:t>
                      </a:r>
                      <a:b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47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7 п. 2 ст. 64 НК РФ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Невозможность единовременной уплаты сумм налогов, сборов, страховых взносов, пеней и штрафов, подлежащих уплате в бюджетную систему Российской Федерации по результатам налоговой проверки.  Только в форме рассрочки. </a:t>
                      </a:r>
                      <a:endParaRPr lang="ru-RU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39" marR="8139" marT="81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6158440" y="2368539"/>
            <a:ext cx="5190107" cy="3021672"/>
            <a:chOff x="1617085" y="1405611"/>
            <a:chExt cx="8519255" cy="344925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639869" y="3453879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650646" y="3067764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6372906" y="1405611"/>
              <a:ext cx="3763434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Перечень необходимых документов для ЮЛ и ИП </a:t>
              </a:r>
              <a:endParaRPr lang="ru-RU" sz="959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13451" y="1854067"/>
              <a:ext cx="3594103" cy="55181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Заявление. Приложение 1 к Приказу ФНС России от 30.11.2022 № ЕД-7-8/1134@ (КНД 1150086)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501205" y="2478260"/>
              <a:ext cx="3594103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Справки банков о ежемесячных оборотах денежных средств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501205" y="3353662"/>
              <a:ext cx="3594103" cy="704016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Справки банков о наличии расчетных документов, помещенных в соответствующую картотеку неоплаченных расчетных документов</a:t>
              </a:r>
              <a:endParaRPr lang="ru-RU" sz="959" b="1" dirty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501205" y="2955070"/>
              <a:ext cx="3594106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Справки банков об остатках денежных средств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501205" y="4133644"/>
              <a:ext cx="3615271" cy="24741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Перечень контрагентов - дебиторов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92285" y="4455253"/>
              <a:ext cx="3615271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Документы, подтверждающие заявленное основание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6047292" y="1658805"/>
              <a:ext cx="6186" cy="299534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6051180" y="1666506"/>
              <a:ext cx="321729" cy="240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057246" y="2120681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038705" y="2673960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060074" y="3163461"/>
              <a:ext cx="428347" cy="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1" name="Прямая соединительная линия 30"/>
            <p:cNvCxnSpPr>
              <a:endCxn id="24" idx="1"/>
            </p:cNvCxnSpPr>
            <p:nvPr/>
          </p:nvCxnSpPr>
          <p:spPr>
            <a:xfrm>
              <a:off x="6064758" y="4256435"/>
              <a:ext cx="436446" cy="91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062990" y="3709269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037038" y="4654145"/>
              <a:ext cx="436448" cy="91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1954454" y="1405611"/>
              <a:ext cx="3763434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Перечень необходимых документов </a:t>
              </a:r>
            </a:p>
            <a:p>
              <a:pPr algn="ctr"/>
              <a:r>
                <a:rPr lang="ru-RU" sz="959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для ФЛ</a:t>
              </a:r>
              <a:endParaRPr lang="ru-RU" sz="959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063069" y="1835587"/>
              <a:ext cx="3623732" cy="55181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Заявление. Приложение 1 к Приказу ФНС России от 30.11.2022 № ЕД-7-8/1134@ (КНД 1150086)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045265" y="2427961"/>
              <a:ext cx="3629290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Справки банков о ежемесячных оборотах денежных средств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6804" y="2877127"/>
              <a:ext cx="3606210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Справки банков об остатках денежных средств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045266" y="3255292"/>
              <a:ext cx="3616333" cy="39961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u-RU" sz="959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Документы, подтверждающие заявленное основание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632727" y="1707821"/>
              <a:ext cx="2576" cy="174605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621862" y="1703429"/>
              <a:ext cx="321729" cy="214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17085" y="2108991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623055" y="2636211"/>
              <a:ext cx="461428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aphicFrame>
        <p:nvGraphicFramePr>
          <p:cNvPr id="43" name="Схема 42"/>
          <p:cNvGraphicFramePr/>
          <p:nvPr>
            <p:extLst>
              <p:ext uri="{D42A27DB-BD31-4B8C-83A1-F6EECF244321}">
                <p14:modId xmlns:p14="http://schemas.microsoft.com/office/powerpoint/2010/main" val="299359526"/>
              </p:ext>
            </p:extLst>
          </p:nvPr>
        </p:nvGraphicFramePr>
        <p:xfrm>
          <a:off x="5266697" y="5390211"/>
          <a:ext cx="6265031" cy="1322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9581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9811" y="-686269"/>
            <a:ext cx="2082414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67881" y="84035"/>
            <a:ext cx="11183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19170">
              <a:defRPr/>
            </a:pPr>
            <a:r>
              <a:rPr lang="ru-RU" sz="2400" b="1" dirty="0" smtClean="0">
                <a:solidFill>
                  <a:srgbClr val="003E9A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МЕРЫ ПОДДЕРЖКИ В РАМКАХ НАЛОГОВОГО АДМИНИСТРИРОВАНИЯ</a:t>
            </a:r>
            <a:endParaRPr lang="ru-RU" sz="2400" b="1" dirty="0">
              <a:solidFill>
                <a:srgbClr val="003E9A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070768" y="806115"/>
            <a:ext cx="4578961" cy="195853"/>
            <a:chOff x="3741594" y="1192223"/>
            <a:chExt cx="4564472" cy="589650"/>
          </a:xfrm>
        </p:grpSpPr>
        <p:grpSp>
          <p:nvGrpSpPr>
            <p:cNvPr id="4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41594" y="1192223"/>
              <a:ext cx="592927" cy="589650"/>
              <a:chOff x="7267400" y="1869683"/>
              <a:chExt cx="592927" cy="589650"/>
            </a:xfrm>
          </p:grpSpPr>
          <p:sp>
            <p:nvSpPr>
              <p:cNvPr id="5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87055" y="1889338"/>
                <a:ext cx="550340" cy="550340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67400" y="1869683"/>
                <a:ext cx="592927" cy="589650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7398" y="2108820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Freeform 29">
                <a:extLst>
                  <a:ext uri="{FF2B5EF4-FFF2-40B4-BE49-F238E27FC236}">
                    <a16:creationId xmlns:a16="http://schemas.microsoft.com/office/drawing/2014/main" xmlns="" id="{C395FD29-4FB0-492E-A105-B06471DD23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67226" y="2197266"/>
                <a:ext cx="68794" cy="68794"/>
              </a:xfrm>
              <a:custGeom>
                <a:avLst/>
                <a:gdLst>
                  <a:gd name="T0" fmla="*/ 17 w 36"/>
                  <a:gd name="T1" fmla="*/ 1 h 35"/>
                  <a:gd name="T2" fmla="*/ 1 w 36"/>
                  <a:gd name="T3" fmla="*/ 19 h 35"/>
                  <a:gd name="T4" fmla="*/ 19 w 36"/>
                  <a:gd name="T5" fmla="*/ 34 h 35"/>
                  <a:gd name="T6" fmla="*/ 35 w 36"/>
                  <a:gd name="T7" fmla="*/ 16 h 35"/>
                  <a:gd name="T8" fmla="*/ 17 w 36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17" y="1"/>
                    </a:moveTo>
                    <a:cubicBezTo>
                      <a:pt x="7" y="1"/>
                      <a:pt x="0" y="10"/>
                      <a:pt x="1" y="19"/>
                    </a:cubicBezTo>
                    <a:cubicBezTo>
                      <a:pt x="1" y="28"/>
                      <a:pt x="10" y="35"/>
                      <a:pt x="19" y="34"/>
                    </a:cubicBezTo>
                    <a:cubicBezTo>
                      <a:pt x="29" y="34"/>
                      <a:pt x="36" y="25"/>
                      <a:pt x="35" y="16"/>
                    </a:cubicBezTo>
                    <a:cubicBezTo>
                      <a:pt x="34" y="7"/>
                      <a:pt x="26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4123" y="2020371"/>
                <a:ext cx="252240" cy="229308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CFEE6740-9B35-4802-970C-EE5893354E38}"/>
                </a:ext>
              </a:extLst>
            </p:cNvPr>
            <p:cNvSpPr txBox="1"/>
            <p:nvPr/>
          </p:nvSpPr>
          <p:spPr>
            <a:xfrm>
              <a:off x="4555248" y="1337551"/>
              <a:ext cx="3750818" cy="35394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defTabSz="121917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2300" b="1" dirty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15483" y="871904"/>
            <a:ext cx="5246846" cy="589650"/>
            <a:chOff x="4472112" y="1966365"/>
            <a:chExt cx="5246846" cy="589650"/>
          </a:xfrm>
        </p:grpSpPr>
        <p:grpSp>
          <p:nvGrpSpPr>
            <p:cNvPr id="44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72112" y="1966365"/>
              <a:ext cx="592927" cy="589650"/>
              <a:chOff x="7267400" y="1869683"/>
              <a:chExt cx="592927" cy="589650"/>
            </a:xfrm>
          </p:grpSpPr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87055" y="1889338"/>
                <a:ext cx="550340" cy="550340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29641" y="1935200"/>
                <a:ext cx="465168" cy="461894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67400" y="1869683"/>
                <a:ext cx="592927" cy="589650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7398" y="2108820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xmlns="" id="{C395FD29-4FB0-492E-A105-B06471DD23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67226" y="2197266"/>
                <a:ext cx="68794" cy="68794"/>
              </a:xfrm>
              <a:custGeom>
                <a:avLst/>
                <a:gdLst>
                  <a:gd name="T0" fmla="*/ 17 w 36"/>
                  <a:gd name="T1" fmla="*/ 1 h 35"/>
                  <a:gd name="T2" fmla="*/ 1 w 36"/>
                  <a:gd name="T3" fmla="*/ 19 h 35"/>
                  <a:gd name="T4" fmla="*/ 19 w 36"/>
                  <a:gd name="T5" fmla="*/ 34 h 35"/>
                  <a:gd name="T6" fmla="*/ 35 w 36"/>
                  <a:gd name="T7" fmla="*/ 16 h 35"/>
                  <a:gd name="T8" fmla="*/ 17 w 36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17" y="1"/>
                    </a:moveTo>
                    <a:cubicBezTo>
                      <a:pt x="7" y="1"/>
                      <a:pt x="0" y="10"/>
                      <a:pt x="1" y="19"/>
                    </a:cubicBezTo>
                    <a:cubicBezTo>
                      <a:pt x="1" y="28"/>
                      <a:pt x="10" y="35"/>
                      <a:pt x="19" y="34"/>
                    </a:cubicBezTo>
                    <a:cubicBezTo>
                      <a:pt x="29" y="34"/>
                      <a:pt x="36" y="25"/>
                      <a:pt x="35" y="16"/>
                    </a:cubicBezTo>
                    <a:cubicBezTo>
                      <a:pt x="34" y="7"/>
                      <a:pt x="26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4123" y="2020371"/>
                <a:ext cx="252240" cy="229308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" name="Прямоугольник 10"/>
            <p:cNvSpPr/>
            <p:nvPr/>
          </p:nvSpPr>
          <p:spPr>
            <a:xfrm>
              <a:off x="5215802" y="1996123"/>
              <a:ext cx="45031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КОНТРОЛЬНЫЕ МЕРОПРИЯТИЯ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361267" y="5422855"/>
            <a:ext cx="7729320" cy="645769"/>
            <a:chOff x="5344332" y="2468935"/>
            <a:chExt cx="7729320" cy="1499804"/>
          </a:xfrm>
        </p:grpSpPr>
        <p:grpSp>
          <p:nvGrpSpPr>
            <p:cNvPr id="18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44332" y="2468935"/>
              <a:ext cx="653338" cy="1499804"/>
              <a:chOff x="7236820" y="1565628"/>
              <a:chExt cx="653338" cy="1499804"/>
            </a:xfrm>
          </p:grpSpPr>
          <p:sp>
            <p:nvSpPr>
              <p:cNvPr id="19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97230" y="1848595"/>
                <a:ext cx="550340" cy="550340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97230" y="1794836"/>
                <a:ext cx="497579" cy="1050438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36820" y="1565628"/>
                <a:ext cx="653338" cy="1499804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5951189" y="2838421"/>
              <a:ext cx="71224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 smtClean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МЕРЫ ПОДДЕРЖКИ ДЛЯ МОБИЛИЗОВАННЫХ ЛИЦ</a:t>
              </a:r>
              <a:endParaRPr lang="ru-RU" sz="2000" b="1" dirty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452592" y="3803920"/>
            <a:ext cx="7059384" cy="1913171"/>
            <a:chOff x="4944382" y="4465661"/>
            <a:chExt cx="6574574" cy="1913171"/>
          </a:xfrm>
        </p:grpSpPr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CFEE6740-9B35-4802-970C-EE5893354E38}"/>
                </a:ext>
              </a:extLst>
            </p:cNvPr>
            <p:cNvSpPr txBox="1"/>
            <p:nvPr/>
          </p:nvSpPr>
          <p:spPr>
            <a:xfrm>
              <a:off x="5758984" y="4532173"/>
              <a:ext cx="5759972" cy="184665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 smtClean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МЕРЫ ПО НАЛОГУ НА ПРИБЫЛЬ, НДС, ИМУЩЕСТВЕННЫМ </a:t>
              </a: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НАЛОГАМ, ПО СТРАХОВЫМ </a:t>
              </a:r>
              <a:r>
                <a:rPr lang="ru-RU" sz="2000" b="1" dirty="0" smtClean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ВЗНОСАМ</a:t>
              </a: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, СПЕЦИАЛЬНЫМ НАЛОГОВЫМ РЕЖИМАМ</a:t>
              </a:r>
            </a:p>
            <a:p>
              <a:pPr lvl="0" defTabSz="1219170">
                <a:defRPr/>
              </a:pPr>
              <a:endParaRPr lang="ru-RU" sz="2000" b="1" dirty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  <a:p>
              <a:pPr lvl="0" defTabSz="1219170">
                <a:defRPr/>
              </a:pPr>
              <a:endParaRPr lang="ru-RU" sz="2000" b="1" dirty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  <p:grpSp>
          <p:nvGrpSpPr>
            <p:cNvPr id="52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44382" y="4465661"/>
              <a:ext cx="609480" cy="676586"/>
              <a:chOff x="7315148" y="1160456"/>
              <a:chExt cx="609480" cy="676586"/>
            </a:xfrm>
          </p:grpSpPr>
          <p:sp>
            <p:nvSpPr>
              <p:cNvPr id="53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74288" y="1160456"/>
                <a:ext cx="550340" cy="627342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65898" y="1285730"/>
                <a:ext cx="465168" cy="461894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15148" y="1247392"/>
                <a:ext cx="592927" cy="589650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540324" y="1435517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521568" y="1351901"/>
                <a:ext cx="252240" cy="229308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1" name="Группа 40"/>
          <p:cNvGrpSpPr/>
          <p:nvPr/>
        </p:nvGrpSpPr>
        <p:grpSpPr>
          <a:xfrm>
            <a:off x="5428058" y="2107922"/>
            <a:ext cx="6535508" cy="1096514"/>
            <a:chOff x="5432238" y="3573266"/>
            <a:chExt cx="6535508" cy="1096514"/>
          </a:xfrm>
        </p:grpSpPr>
        <p:grpSp>
          <p:nvGrpSpPr>
            <p:cNvPr id="25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32238" y="3573266"/>
              <a:ext cx="592927" cy="589650"/>
              <a:chOff x="7267400" y="1869683"/>
              <a:chExt cx="592927" cy="589650"/>
            </a:xfrm>
          </p:grpSpPr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87055" y="1889338"/>
                <a:ext cx="550340" cy="550340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29641" y="1935200"/>
                <a:ext cx="465168" cy="461894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67400" y="1869683"/>
                <a:ext cx="592927" cy="589650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7398" y="2108820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xmlns="" id="{C395FD29-4FB0-492E-A105-B06471DD23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69020" y="2199060"/>
                <a:ext cx="67000" cy="67000"/>
              </a:xfrm>
              <a:custGeom>
                <a:avLst/>
                <a:gdLst>
                  <a:gd name="T0" fmla="*/ 17 w 36"/>
                  <a:gd name="T1" fmla="*/ 1 h 35"/>
                  <a:gd name="T2" fmla="*/ 1 w 36"/>
                  <a:gd name="T3" fmla="*/ 19 h 35"/>
                  <a:gd name="T4" fmla="*/ 19 w 36"/>
                  <a:gd name="T5" fmla="*/ 34 h 35"/>
                  <a:gd name="T6" fmla="*/ 35 w 36"/>
                  <a:gd name="T7" fmla="*/ 16 h 35"/>
                  <a:gd name="T8" fmla="*/ 17 w 36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17" y="1"/>
                    </a:moveTo>
                    <a:cubicBezTo>
                      <a:pt x="7" y="1"/>
                      <a:pt x="0" y="10"/>
                      <a:pt x="1" y="19"/>
                    </a:cubicBezTo>
                    <a:cubicBezTo>
                      <a:pt x="1" y="28"/>
                      <a:pt x="10" y="35"/>
                      <a:pt x="19" y="34"/>
                    </a:cubicBezTo>
                    <a:cubicBezTo>
                      <a:pt x="29" y="34"/>
                      <a:pt x="36" y="25"/>
                      <a:pt x="35" y="16"/>
                    </a:cubicBezTo>
                    <a:cubicBezTo>
                      <a:pt x="34" y="7"/>
                      <a:pt x="26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4123" y="2020371"/>
                <a:ext cx="252240" cy="229308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6021888" y="3654117"/>
              <a:ext cx="594585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ПОДДЕРЖКА БИЗНЕСА С ИНОСТРАННЫМ</a:t>
              </a:r>
            </a:p>
            <a:p>
              <a:pPr lvl="0" defTabSz="1219170">
                <a:defRPr/>
              </a:pP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 </a:t>
              </a:r>
              <a:r>
                <a:rPr lang="ru-RU" sz="2000" b="1" dirty="0" smtClean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УЧАСТИЕМ</a:t>
              </a:r>
            </a:p>
            <a:p>
              <a:pPr lvl="0" defTabSz="1219170">
                <a:defRPr/>
              </a:pPr>
              <a:endParaRPr lang="ru-RU" sz="2000" b="1" dirty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136" name="Group 96">
            <a:extLst>
              <a:ext uri="{FF2B5EF4-FFF2-40B4-BE49-F238E27FC236}">
                <a16:creationId xmlns:a16="http://schemas.microsoft.com/office/drawing/2014/main" xmlns="" id="{0F9F1D22-6A75-4F14-BFB6-D374D5948E9E}"/>
              </a:ext>
            </a:extLst>
          </p:cNvPr>
          <p:cNvGrpSpPr>
            <a:grpSpLocks noChangeAspect="1"/>
          </p:cNvGrpSpPr>
          <p:nvPr/>
        </p:nvGrpSpPr>
        <p:grpSpPr>
          <a:xfrm>
            <a:off x="468853" y="1529743"/>
            <a:ext cx="3968885" cy="5305493"/>
            <a:chOff x="7644610" y="822466"/>
            <a:chExt cx="4290585" cy="5735532"/>
          </a:xfrm>
        </p:grpSpPr>
        <p:grpSp>
          <p:nvGrpSpPr>
            <p:cNvPr id="137" name="Group 95">
              <a:extLst>
                <a:ext uri="{FF2B5EF4-FFF2-40B4-BE49-F238E27FC236}">
                  <a16:creationId xmlns:a16="http://schemas.microsoft.com/office/drawing/2014/main" xmlns="" id="{417E75E5-8D68-441D-B483-B38DB9BA31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41057" y="822466"/>
              <a:ext cx="3894138" cy="2688826"/>
              <a:chOff x="4075113" y="822725"/>
              <a:chExt cx="3894138" cy="2688826"/>
            </a:xfrm>
          </p:grpSpPr>
          <p:sp>
            <p:nvSpPr>
              <p:cNvPr id="152" name="Freeform 7">
                <a:extLst>
                  <a:ext uri="{FF2B5EF4-FFF2-40B4-BE49-F238E27FC236}">
                    <a16:creationId xmlns:a16="http://schemas.microsoft.com/office/drawing/2014/main" xmlns="" id="{DF4AF657-D495-457A-AC17-618C7BF20E2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930776" y="1052295"/>
                <a:ext cx="2487612" cy="2444968"/>
              </a:xfrm>
              <a:custGeom>
                <a:avLst/>
                <a:gdLst>
                  <a:gd name="T0" fmla="*/ 644 w 1033"/>
                  <a:gd name="T1" fmla="*/ 1017 h 1017"/>
                  <a:gd name="T2" fmla="*/ 352 w 1033"/>
                  <a:gd name="T3" fmla="*/ 1007 h 1017"/>
                  <a:gd name="T4" fmla="*/ 693 w 1033"/>
                  <a:gd name="T5" fmla="*/ 1002 h 1017"/>
                  <a:gd name="T6" fmla="*/ 304 w 1033"/>
                  <a:gd name="T7" fmla="*/ 988 h 1017"/>
                  <a:gd name="T8" fmla="*/ 741 w 1033"/>
                  <a:gd name="T9" fmla="*/ 982 h 1017"/>
                  <a:gd name="T10" fmla="*/ 259 w 1033"/>
                  <a:gd name="T11" fmla="*/ 965 h 1017"/>
                  <a:gd name="T12" fmla="*/ 786 w 1033"/>
                  <a:gd name="T13" fmla="*/ 958 h 1017"/>
                  <a:gd name="T14" fmla="*/ 215 w 1033"/>
                  <a:gd name="T15" fmla="*/ 937 h 1017"/>
                  <a:gd name="T16" fmla="*/ 828 w 1033"/>
                  <a:gd name="T17" fmla="*/ 928 h 1017"/>
                  <a:gd name="T18" fmla="*/ 175 w 1033"/>
                  <a:gd name="T19" fmla="*/ 905 h 1017"/>
                  <a:gd name="T20" fmla="*/ 868 w 1033"/>
                  <a:gd name="T21" fmla="*/ 895 h 1017"/>
                  <a:gd name="T22" fmla="*/ 138 w 1033"/>
                  <a:gd name="T23" fmla="*/ 869 h 1017"/>
                  <a:gd name="T24" fmla="*/ 904 w 1033"/>
                  <a:gd name="T25" fmla="*/ 858 h 1017"/>
                  <a:gd name="T26" fmla="*/ 105 w 1033"/>
                  <a:gd name="T27" fmla="*/ 829 h 1017"/>
                  <a:gd name="T28" fmla="*/ 936 w 1033"/>
                  <a:gd name="T29" fmla="*/ 818 h 1017"/>
                  <a:gd name="T30" fmla="*/ 76 w 1033"/>
                  <a:gd name="T31" fmla="*/ 787 h 1017"/>
                  <a:gd name="T32" fmla="*/ 964 w 1033"/>
                  <a:gd name="T33" fmla="*/ 775 h 1017"/>
                  <a:gd name="T34" fmla="*/ 51 w 1033"/>
                  <a:gd name="T35" fmla="*/ 742 h 1017"/>
                  <a:gd name="T36" fmla="*/ 987 w 1033"/>
                  <a:gd name="T37" fmla="*/ 729 h 1017"/>
                  <a:gd name="T38" fmla="*/ 31 w 1033"/>
                  <a:gd name="T39" fmla="*/ 694 h 1017"/>
                  <a:gd name="T40" fmla="*/ 1006 w 1033"/>
                  <a:gd name="T41" fmla="*/ 681 h 1017"/>
                  <a:gd name="T42" fmla="*/ 16 w 1033"/>
                  <a:gd name="T43" fmla="*/ 645 h 1017"/>
                  <a:gd name="T44" fmla="*/ 1020 w 1033"/>
                  <a:gd name="T45" fmla="*/ 632 h 1017"/>
                  <a:gd name="T46" fmla="*/ 5 w 1033"/>
                  <a:gd name="T47" fmla="*/ 594 h 1017"/>
                  <a:gd name="T48" fmla="*/ 1029 w 1033"/>
                  <a:gd name="T49" fmla="*/ 581 h 1017"/>
                  <a:gd name="T50" fmla="*/ 14 w 1033"/>
                  <a:gd name="T51" fmla="*/ 541 h 1017"/>
                  <a:gd name="T52" fmla="*/ 1019 w 1033"/>
                  <a:gd name="T53" fmla="*/ 517 h 1017"/>
                  <a:gd name="T54" fmla="*/ 14 w 1033"/>
                  <a:gd name="T55" fmla="*/ 492 h 1017"/>
                  <a:gd name="T56" fmla="*/ 1017 w 1033"/>
                  <a:gd name="T57" fmla="*/ 479 h 1017"/>
                  <a:gd name="T58" fmla="*/ 19 w 1033"/>
                  <a:gd name="T59" fmla="*/ 443 h 1017"/>
                  <a:gd name="T60" fmla="*/ 1011 w 1033"/>
                  <a:gd name="T61" fmla="*/ 429 h 1017"/>
                  <a:gd name="T62" fmla="*/ 29 w 1033"/>
                  <a:gd name="T63" fmla="*/ 393 h 1017"/>
                  <a:gd name="T64" fmla="*/ 1000 w 1033"/>
                  <a:gd name="T65" fmla="*/ 381 h 1017"/>
                  <a:gd name="T66" fmla="*/ 44 w 1033"/>
                  <a:gd name="T67" fmla="*/ 346 h 1017"/>
                  <a:gd name="T68" fmla="*/ 984 w 1033"/>
                  <a:gd name="T69" fmla="*/ 333 h 1017"/>
                  <a:gd name="T70" fmla="*/ 63 w 1033"/>
                  <a:gd name="T71" fmla="*/ 300 h 1017"/>
                  <a:gd name="T72" fmla="*/ 964 w 1033"/>
                  <a:gd name="T73" fmla="*/ 287 h 1017"/>
                  <a:gd name="T74" fmla="*/ 87 w 1033"/>
                  <a:gd name="T75" fmla="*/ 256 h 1017"/>
                  <a:gd name="T76" fmla="*/ 938 w 1033"/>
                  <a:gd name="T77" fmla="*/ 244 h 1017"/>
                  <a:gd name="T78" fmla="*/ 115 w 1033"/>
                  <a:gd name="T79" fmla="*/ 214 h 1017"/>
                  <a:gd name="T80" fmla="*/ 909 w 1033"/>
                  <a:gd name="T81" fmla="*/ 203 h 1017"/>
                  <a:gd name="T82" fmla="*/ 147 w 1033"/>
                  <a:gd name="T83" fmla="*/ 176 h 1017"/>
                  <a:gd name="T84" fmla="*/ 876 w 1033"/>
                  <a:gd name="T85" fmla="*/ 166 h 1017"/>
                  <a:gd name="T86" fmla="*/ 183 w 1033"/>
                  <a:gd name="T87" fmla="*/ 141 h 1017"/>
                  <a:gd name="T88" fmla="*/ 839 w 1033"/>
                  <a:gd name="T89" fmla="*/ 132 h 1017"/>
                  <a:gd name="T90" fmla="*/ 222 w 1033"/>
                  <a:gd name="T91" fmla="*/ 109 h 1017"/>
                  <a:gd name="T92" fmla="*/ 799 w 1033"/>
                  <a:gd name="T93" fmla="*/ 101 h 1017"/>
                  <a:gd name="T94" fmla="*/ 264 w 1033"/>
                  <a:gd name="T95" fmla="*/ 82 h 1017"/>
                  <a:gd name="T96" fmla="*/ 757 w 1033"/>
                  <a:gd name="T97" fmla="*/ 75 h 1017"/>
                  <a:gd name="T98" fmla="*/ 308 w 1033"/>
                  <a:gd name="T99" fmla="*/ 59 h 1017"/>
                  <a:gd name="T100" fmla="*/ 712 w 1033"/>
                  <a:gd name="T101" fmla="*/ 53 h 1017"/>
                  <a:gd name="T102" fmla="*/ 355 w 1033"/>
                  <a:gd name="T103" fmla="*/ 40 h 1017"/>
                  <a:gd name="T104" fmla="*/ 665 w 1033"/>
                  <a:gd name="T105" fmla="*/ 36 h 1017"/>
                  <a:gd name="T106" fmla="*/ 403 w 1033"/>
                  <a:gd name="T107" fmla="*/ 27 h 1017"/>
                  <a:gd name="T108" fmla="*/ 616 w 1033"/>
                  <a:gd name="T109" fmla="*/ 24 h 1017"/>
                  <a:gd name="T110" fmla="*/ 452 w 1033"/>
                  <a:gd name="T111" fmla="*/ 18 h 1017"/>
                  <a:gd name="T112" fmla="*/ 567 w 1033"/>
                  <a:gd name="T113" fmla="*/ 16 h 1017"/>
                  <a:gd name="T114" fmla="*/ 502 w 1033"/>
                  <a:gd name="T115" fmla="*/ 14 h 1017"/>
                  <a:gd name="T116" fmla="*/ 502 w 1033"/>
                  <a:gd name="T117" fmla="*/ 14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3" h="1017">
                    <a:moveTo>
                      <a:pt x="644" y="1017"/>
                    </a:moveTo>
                    <a:cubicBezTo>
                      <a:pt x="640" y="1003"/>
                      <a:pt x="640" y="1003"/>
                      <a:pt x="640" y="1003"/>
                    </a:cubicBezTo>
                    <a:cubicBezTo>
                      <a:pt x="645" y="1002"/>
                      <a:pt x="649" y="1001"/>
                      <a:pt x="654" y="1000"/>
                    </a:cubicBezTo>
                    <a:cubicBezTo>
                      <a:pt x="658" y="1014"/>
                      <a:pt x="658" y="1014"/>
                      <a:pt x="658" y="1014"/>
                    </a:cubicBezTo>
                    <a:cubicBezTo>
                      <a:pt x="653" y="1015"/>
                      <a:pt x="649" y="1016"/>
                      <a:pt x="644" y="1017"/>
                    </a:cubicBezTo>
                    <a:close/>
                    <a:moveTo>
                      <a:pt x="352" y="1007"/>
                    </a:moveTo>
                    <a:cubicBezTo>
                      <a:pt x="348" y="1005"/>
                      <a:pt x="343" y="1004"/>
                      <a:pt x="339" y="1002"/>
                    </a:cubicBezTo>
                    <a:cubicBezTo>
                      <a:pt x="344" y="988"/>
                      <a:pt x="344" y="988"/>
                      <a:pt x="344" y="988"/>
                    </a:cubicBezTo>
                    <a:cubicBezTo>
                      <a:pt x="348" y="990"/>
                      <a:pt x="352" y="992"/>
                      <a:pt x="357" y="993"/>
                    </a:cubicBezTo>
                    <a:lnTo>
                      <a:pt x="352" y="1007"/>
                    </a:lnTo>
                    <a:close/>
                    <a:moveTo>
                      <a:pt x="693" y="1002"/>
                    </a:moveTo>
                    <a:cubicBezTo>
                      <a:pt x="688" y="989"/>
                      <a:pt x="688" y="989"/>
                      <a:pt x="688" y="989"/>
                    </a:cubicBezTo>
                    <a:cubicBezTo>
                      <a:pt x="693" y="987"/>
                      <a:pt x="697" y="985"/>
                      <a:pt x="701" y="984"/>
                    </a:cubicBezTo>
                    <a:cubicBezTo>
                      <a:pt x="707" y="997"/>
                      <a:pt x="707" y="997"/>
                      <a:pt x="707" y="997"/>
                    </a:cubicBezTo>
                    <a:cubicBezTo>
                      <a:pt x="702" y="999"/>
                      <a:pt x="698" y="1001"/>
                      <a:pt x="693" y="1002"/>
                    </a:cubicBezTo>
                    <a:close/>
                    <a:moveTo>
                      <a:pt x="304" y="988"/>
                    </a:moveTo>
                    <a:cubicBezTo>
                      <a:pt x="300" y="986"/>
                      <a:pt x="296" y="984"/>
                      <a:pt x="291" y="982"/>
                    </a:cubicBezTo>
                    <a:cubicBezTo>
                      <a:pt x="297" y="969"/>
                      <a:pt x="297" y="969"/>
                      <a:pt x="297" y="969"/>
                    </a:cubicBezTo>
                    <a:cubicBezTo>
                      <a:pt x="302" y="971"/>
                      <a:pt x="306" y="973"/>
                      <a:pt x="310" y="975"/>
                    </a:cubicBezTo>
                    <a:lnTo>
                      <a:pt x="304" y="988"/>
                    </a:lnTo>
                    <a:close/>
                    <a:moveTo>
                      <a:pt x="741" y="982"/>
                    </a:moveTo>
                    <a:cubicBezTo>
                      <a:pt x="734" y="969"/>
                      <a:pt x="734" y="969"/>
                      <a:pt x="734" y="969"/>
                    </a:cubicBezTo>
                    <a:cubicBezTo>
                      <a:pt x="739" y="967"/>
                      <a:pt x="743" y="965"/>
                      <a:pt x="747" y="963"/>
                    </a:cubicBezTo>
                    <a:cubicBezTo>
                      <a:pt x="754" y="976"/>
                      <a:pt x="754" y="976"/>
                      <a:pt x="754" y="976"/>
                    </a:cubicBezTo>
                    <a:cubicBezTo>
                      <a:pt x="749" y="978"/>
                      <a:pt x="745" y="980"/>
                      <a:pt x="741" y="982"/>
                    </a:cubicBezTo>
                    <a:close/>
                    <a:moveTo>
                      <a:pt x="259" y="965"/>
                    </a:moveTo>
                    <a:cubicBezTo>
                      <a:pt x="254" y="962"/>
                      <a:pt x="250" y="960"/>
                      <a:pt x="246" y="957"/>
                    </a:cubicBezTo>
                    <a:cubicBezTo>
                      <a:pt x="254" y="945"/>
                      <a:pt x="254" y="945"/>
                      <a:pt x="254" y="945"/>
                    </a:cubicBezTo>
                    <a:cubicBezTo>
                      <a:pt x="258" y="947"/>
                      <a:pt x="262" y="950"/>
                      <a:pt x="266" y="952"/>
                    </a:cubicBezTo>
                    <a:lnTo>
                      <a:pt x="259" y="965"/>
                    </a:lnTo>
                    <a:close/>
                    <a:moveTo>
                      <a:pt x="786" y="958"/>
                    </a:moveTo>
                    <a:cubicBezTo>
                      <a:pt x="778" y="945"/>
                      <a:pt x="778" y="945"/>
                      <a:pt x="778" y="945"/>
                    </a:cubicBezTo>
                    <a:cubicBezTo>
                      <a:pt x="782" y="943"/>
                      <a:pt x="786" y="940"/>
                      <a:pt x="790" y="938"/>
                    </a:cubicBezTo>
                    <a:cubicBezTo>
                      <a:pt x="798" y="950"/>
                      <a:pt x="798" y="950"/>
                      <a:pt x="798" y="950"/>
                    </a:cubicBezTo>
                    <a:cubicBezTo>
                      <a:pt x="794" y="952"/>
                      <a:pt x="790" y="955"/>
                      <a:pt x="786" y="958"/>
                    </a:cubicBezTo>
                    <a:close/>
                    <a:moveTo>
                      <a:pt x="215" y="937"/>
                    </a:moveTo>
                    <a:cubicBezTo>
                      <a:pt x="211" y="934"/>
                      <a:pt x="207" y="931"/>
                      <a:pt x="204" y="928"/>
                    </a:cubicBezTo>
                    <a:cubicBezTo>
                      <a:pt x="212" y="916"/>
                      <a:pt x="212" y="916"/>
                      <a:pt x="212" y="916"/>
                    </a:cubicBezTo>
                    <a:cubicBezTo>
                      <a:pt x="216" y="919"/>
                      <a:pt x="220" y="922"/>
                      <a:pt x="224" y="925"/>
                    </a:cubicBezTo>
                    <a:lnTo>
                      <a:pt x="215" y="937"/>
                    </a:lnTo>
                    <a:close/>
                    <a:moveTo>
                      <a:pt x="828" y="928"/>
                    </a:moveTo>
                    <a:cubicBezTo>
                      <a:pt x="820" y="917"/>
                      <a:pt x="820" y="917"/>
                      <a:pt x="820" y="917"/>
                    </a:cubicBezTo>
                    <a:cubicBezTo>
                      <a:pt x="823" y="914"/>
                      <a:pt x="827" y="911"/>
                      <a:pt x="831" y="908"/>
                    </a:cubicBezTo>
                    <a:cubicBezTo>
                      <a:pt x="840" y="919"/>
                      <a:pt x="840" y="919"/>
                      <a:pt x="840" y="919"/>
                    </a:cubicBezTo>
                    <a:cubicBezTo>
                      <a:pt x="836" y="922"/>
                      <a:pt x="832" y="925"/>
                      <a:pt x="828" y="928"/>
                    </a:cubicBezTo>
                    <a:close/>
                    <a:moveTo>
                      <a:pt x="175" y="905"/>
                    </a:moveTo>
                    <a:cubicBezTo>
                      <a:pt x="171" y="901"/>
                      <a:pt x="168" y="898"/>
                      <a:pt x="164" y="895"/>
                    </a:cubicBezTo>
                    <a:cubicBezTo>
                      <a:pt x="174" y="884"/>
                      <a:pt x="174" y="884"/>
                      <a:pt x="174" y="884"/>
                    </a:cubicBezTo>
                    <a:cubicBezTo>
                      <a:pt x="177" y="887"/>
                      <a:pt x="181" y="891"/>
                      <a:pt x="185" y="894"/>
                    </a:cubicBezTo>
                    <a:lnTo>
                      <a:pt x="175" y="905"/>
                    </a:lnTo>
                    <a:close/>
                    <a:moveTo>
                      <a:pt x="868" y="895"/>
                    </a:moveTo>
                    <a:cubicBezTo>
                      <a:pt x="858" y="885"/>
                      <a:pt x="858" y="885"/>
                      <a:pt x="858" y="885"/>
                    </a:cubicBezTo>
                    <a:cubicBezTo>
                      <a:pt x="862" y="881"/>
                      <a:pt x="865" y="878"/>
                      <a:pt x="868" y="875"/>
                    </a:cubicBezTo>
                    <a:cubicBezTo>
                      <a:pt x="879" y="885"/>
                      <a:pt x="879" y="885"/>
                      <a:pt x="879" y="885"/>
                    </a:cubicBezTo>
                    <a:cubicBezTo>
                      <a:pt x="875" y="889"/>
                      <a:pt x="871" y="892"/>
                      <a:pt x="868" y="895"/>
                    </a:cubicBezTo>
                    <a:close/>
                    <a:moveTo>
                      <a:pt x="138" y="869"/>
                    </a:moveTo>
                    <a:cubicBezTo>
                      <a:pt x="135" y="865"/>
                      <a:pt x="131" y="862"/>
                      <a:pt x="128" y="858"/>
                    </a:cubicBezTo>
                    <a:cubicBezTo>
                      <a:pt x="139" y="848"/>
                      <a:pt x="139" y="848"/>
                      <a:pt x="139" y="848"/>
                    </a:cubicBezTo>
                    <a:cubicBezTo>
                      <a:pt x="142" y="852"/>
                      <a:pt x="145" y="855"/>
                      <a:pt x="149" y="859"/>
                    </a:cubicBezTo>
                    <a:lnTo>
                      <a:pt x="138" y="869"/>
                    </a:lnTo>
                    <a:close/>
                    <a:moveTo>
                      <a:pt x="904" y="858"/>
                    </a:moveTo>
                    <a:cubicBezTo>
                      <a:pt x="893" y="849"/>
                      <a:pt x="893" y="849"/>
                      <a:pt x="893" y="849"/>
                    </a:cubicBezTo>
                    <a:cubicBezTo>
                      <a:pt x="896" y="845"/>
                      <a:pt x="899" y="842"/>
                      <a:pt x="902" y="838"/>
                    </a:cubicBezTo>
                    <a:cubicBezTo>
                      <a:pt x="913" y="847"/>
                      <a:pt x="913" y="847"/>
                      <a:pt x="913" y="847"/>
                    </a:cubicBezTo>
                    <a:cubicBezTo>
                      <a:pt x="910" y="851"/>
                      <a:pt x="907" y="855"/>
                      <a:pt x="904" y="858"/>
                    </a:cubicBezTo>
                    <a:close/>
                    <a:moveTo>
                      <a:pt x="105" y="829"/>
                    </a:moveTo>
                    <a:cubicBezTo>
                      <a:pt x="102" y="826"/>
                      <a:pt x="99" y="822"/>
                      <a:pt x="96" y="818"/>
                    </a:cubicBezTo>
                    <a:cubicBezTo>
                      <a:pt x="108" y="809"/>
                      <a:pt x="108" y="809"/>
                      <a:pt x="108" y="809"/>
                    </a:cubicBezTo>
                    <a:cubicBezTo>
                      <a:pt x="111" y="813"/>
                      <a:pt x="113" y="817"/>
                      <a:pt x="116" y="821"/>
                    </a:cubicBezTo>
                    <a:lnTo>
                      <a:pt x="105" y="829"/>
                    </a:lnTo>
                    <a:close/>
                    <a:moveTo>
                      <a:pt x="936" y="818"/>
                    </a:moveTo>
                    <a:cubicBezTo>
                      <a:pt x="924" y="810"/>
                      <a:pt x="924" y="810"/>
                      <a:pt x="924" y="810"/>
                    </a:cubicBezTo>
                    <a:cubicBezTo>
                      <a:pt x="927" y="806"/>
                      <a:pt x="930" y="802"/>
                      <a:pt x="932" y="798"/>
                    </a:cubicBezTo>
                    <a:cubicBezTo>
                      <a:pt x="944" y="806"/>
                      <a:pt x="944" y="806"/>
                      <a:pt x="944" y="806"/>
                    </a:cubicBezTo>
                    <a:cubicBezTo>
                      <a:pt x="942" y="810"/>
                      <a:pt x="939" y="814"/>
                      <a:pt x="936" y="818"/>
                    </a:cubicBezTo>
                    <a:close/>
                    <a:moveTo>
                      <a:pt x="76" y="787"/>
                    </a:moveTo>
                    <a:cubicBezTo>
                      <a:pt x="73" y="783"/>
                      <a:pt x="71" y="778"/>
                      <a:pt x="68" y="774"/>
                    </a:cubicBezTo>
                    <a:cubicBezTo>
                      <a:pt x="81" y="767"/>
                      <a:pt x="81" y="767"/>
                      <a:pt x="81" y="767"/>
                    </a:cubicBezTo>
                    <a:cubicBezTo>
                      <a:pt x="83" y="771"/>
                      <a:pt x="85" y="775"/>
                      <a:pt x="88" y="779"/>
                    </a:cubicBezTo>
                    <a:lnTo>
                      <a:pt x="76" y="787"/>
                    </a:lnTo>
                    <a:close/>
                    <a:moveTo>
                      <a:pt x="964" y="775"/>
                    </a:moveTo>
                    <a:cubicBezTo>
                      <a:pt x="951" y="768"/>
                      <a:pt x="951" y="768"/>
                      <a:pt x="951" y="768"/>
                    </a:cubicBezTo>
                    <a:cubicBezTo>
                      <a:pt x="954" y="764"/>
                      <a:pt x="956" y="759"/>
                      <a:pt x="958" y="755"/>
                    </a:cubicBezTo>
                    <a:cubicBezTo>
                      <a:pt x="971" y="762"/>
                      <a:pt x="971" y="762"/>
                      <a:pt x="971" y="762"/>
                    </a:cubicBezTo>
                    <a:cubicBezTo>
                      <a:pt x="969" y="766"/>
                      <a:pt x="966" y="771"/>
                      <a:pt x="964" y="775"/>
                    </a:cubicBezTo>
                    <a:close/>
                    <a:moveTo>
                      <a:pt x="51" y="742"/>
                    </a:moveTo>
                    <a:cubicBezTo>
                      <a:pt x="49" y="737"/>
                      <a:pt x="47" y="733"/>
                      <a:pt x="45" y="728"/>
                    </a:cubicBezTo>
                    <a:cubicBezTo>
                      <a:pt x="58" y="722"/>
                      <a:pt x="58" y="722"/>
                      <a:pt x="58" y="722"/>
                    </a:cubicBezTo>
                    <a:cubicBezTo>
                      <a:pt x="60" y="727"/>
                      <a:pt x="62" y="731"/>
                      <a:pt x="64" y="735"/>
                    </a:cubicBezTo>
                    <a:lnTo>
                      <a:pt x="51" y="742"/>
                    </a:lnTo>
                    <a:close/>
                    <a:moveTo>
                      <a:pt x="987" y="729"/>
                    </a:moveTo>
                    <a:cubicBezTo>
                      <a:pt x="974" y="723"/>
                      <a:pt x="974" y="723"/>
                      <a:pt x="974" y="723"/>
                    </a:cubicBezTo>
                    <a:cubicBezTo>
                      <a:pt x="976" y="719"/>
                      <a:pt x="978" y="714"/>
                      <a:pt x="980" y="710"/>
                    </a:cubicBezTo>
                    <a:cubicBezTo>
                      <a:pt x="993" y="716"/>
                      <a:pt x="993" y="716"/>
                      <a:pt x="993" y="716"/>
                    </a:cubicBezTo>
                    <a:cubicBezTo>
                      <a:pt x="991" y="720"/>
                      <a:pt x="989" y="725"/>
                      <a:pt x="987" y="729"/>
                    </a:cubicBezTo>
                    <a:close/>
                    <a:moveTo>
                      <a:pt x="31" y="694"/>
                    </a:moveTo>
                    <a:cubicBezTo>
                      <a:pt x="29" y="690"/>
                      <a:pt x="27" y="685"/>
                      <a:pt x="26" y="680"/>
                    </a:cubicBezTo>
                    <a:cubicBezTo>
                      <a:pt x="40" y="676"/>
                      <a:pt x="40" y="676"/>
                      <a:pt x="40" y="676"/>
                    </a:cubicBezTo>
                    <a:cubicBezTo>
                      <a:pt x="41" y="680"/>
                      <a:pt x="43" y="685"/>
                      <a:pt x="44" y="689"/>
                    </a:cubicBezTo>
                    <a:lnTo>
                      <a:pt x="31" y="694"/>
                    </a:lnTo>
                    <a:close/>
                    <a:moveTo>
                      <a:pt x="1006" y="681"/>
                    </a:moveTo>
                    <a:cubicBezTo>
                      <a:pt x="993" y="677"/>
                      <a:pt x="993" y="677"/>
                      <a:pt x="993" y="677"/>
                    </a:cubicBezTo>
                    <a:cubicBezTo>
                      <a:pt x="994" y="672"/>
                      <a:pt x="996" y="668"/>
                      <a:pt x="997" y="663"/>
                    </a:cubicBezTo>
                    <a:cubicBezTo>
                      <a:pt x="1011" y="667"/>
                      <a:pt x="1011" y="667"/>
                      <a:pt x="1011" y="667"/>
                    </a:cubicBezTo>
                    <a:cubicBezTo>
                      <a:pt x="1009" y="672"/>
                      <a:pt x="1008" y="677"/>
                      <a:pt x="1006" y="681"/>
                    </a:cubicBezTo>
                    <a:close/>
                    <a:moveTo>
                      <a:pt x="16" y="645"/>
                    </a:moveTo>
                    <a:cubicBezTo>
                      <a:pt x="14" y="640"/>
                      <a:pt x="13" y="635"/>
                      <a:pt x="12" y="631"/>
                    </a:cubicBezTo>
                    <a:cubicBezTo>
                      <a:pt x="26" y="627"/>
                      <a:pt x="26" y="627"/>
                      <a:pt x="26" y="627"/>
                    </a:cubicBezTo>
                    <a:cubicBezTo>
                      <a:pt x="27" y="632"/>
                      <a:pt x="28" y="637"/>
                      <a:pt x="30" y="641"/>
                    </a:cubicBezTo>
                    <a:lnTo>
                      <a:pt x="16" y="645"/>
                    </a:lnTo>
                    <a:close/>
                    <a:moveTo>
                      <a:pt x="1020" y="632"/>
                    </a:moveTo>
                    <a:cubicBezTo>
                      <a:pt x="1006" y="628"/>
                      <a:pt x="1006" y="628"/>
                      <a:pt x="1006" y="628"/>
                    </a:cubicBezTo>
                    <a:cubicBezTo>
                      <a:pt x="1007" y="624"/>
                      <a:pt x="1008" y="619"/>
                      <a:pt x="1009" y="614"/>
                    </a:cubicBezTo>
                    <a:cubicBezTo>
                      <a:pt x="1023" y="617"/>
                      <a:pt x="1023" y="617"/>
                      <a:pt x="1023" y="617"/>
                    </a:cubicBezTo>
                    <a:cubicBezTo>
                      <a:pt x="1022" y="622"/>
                      <a:pt x="1021" y="627"/>
                      <a:pt x="1020" y="632"/>
                    </a:cubicBezTo>
                    <a:close/>
                    <a:moveTo>
                      <a:pt x="5" y="594"/>
                    </a:moveTo>
                    <a:cubicBezTo>
                      <a:pt x="5" y="590"/>
                      <a:pt x="4" y="585"/>
                      <a:pt x="3" y="580"/>
                    </a:cubicBezTo>
                    <a:cubicBezTo>
                      <a:pt x="18" y="578"/>
                      <a:pt x="18" y="578"/>
                      <a:pt x="18" y="578"/>
                    </a:cubicBezTo>
                    <a:cubicBezTo>
                      <a:pt x="18" y="583"/>
                      <a:pt x="19" y="588"/>
                      <a:pt x="20" y="592"/>
                    </a:cubicBezTo>
                    <a:lnTo>
                      <a:pt x="5" y="594"/>
                    </a:lnTo>
                    <a:close/>
                    <a:moveTo>
                      <a:pt x="1029" y="581"/>
                    </a:moveTo>
                    <a:cubicBezTo>
                      <a:pt x="1015" y="579"/>
                      <a:pt x="1015" y="579"/>
                      <a:pt x="1015" y="579"/>
                    </a:cubicBezTo>
                    <a:cubicBezTo>
                      <a:pt x="1015" y="574"/>
                      <a:pt x="1016" y="570"/>
                      <a:pt x="1016" y="565"/>
                    </a:cubicBezTo>
                    <a:cubicBezTo>
                      <a:pt x="1031" y="566"/>
                      <a:pt x="1031" y="566"/>
                      <a:pt x="1031" y="566"/>
                    </a:cubicBezTo>
                    <a:cubicBezTo>
                      <a:pt x="1030" y="571"/>
                      <a:pt x="1030" y="576"/>
                      <a:pt x="1029" y="581"/>
                    </a:cubicBezTo>
                    <a:close/>
                    <a:moveTo>
                      <a:pt x="0" y="543"/>
                    </a:moveTo>
                    <a:cubicBezTo>
                      <a:pt x="0" y="542"/>
                      <a:pt x="0" y="542"/>
                      <a:pt x="0" y="542"/>
                    </a:cubicBezTo>
                    <a:cubicBezTo>
                      <a:pt x="0" y="538"/>
                      <a:pt x="0" y="533"/>
                      <a:pt x="0" y="529"/>
                    </a:cubicBezTo>
                    <a:cubicBezTo>
                      <a:pt x="14" y="528"/>
                      <a:pt x="14" y="528"/>
                      <a:pt x="14" y="528"/>
                    </a:cubicBezTo>
                    <a:cubicBezTo>
                      <a:pt x="14" y="533"/>
                      <a:pt x="14" y="537"/>
                      <a:pt x="14" y="541"/>
                    </a:cubicBezTo>
                    <a:cubicBezTo>
                      <a:pt x="15" y="542"/>
                      <a:pt x="15" y="542"/>
                      <a:pt x="15" y="542"/>
                    </a:cubicBezTo>
                    <a:lnTo>
                      <a:pt x="0" y="543"/>
                    </a:lnTo>
                    <a:close/>
                    <a:moveTo>
                      <a:pt x="1033" y="530"/>
                    </a:moveTo>
                    <a:cubicBezTo>
                      <a:pt x="1019" y="529"/>
                      <a:pt x="1019" y="529"/>
                      <a:pt x="1019" y="529"/>
                    </a:cubicBezTo>
                    <a:cubicBezTo>
                      <a:pt x="1019" y="525"/>
                      <a:pt x="1019" y="521"/>
                      <a:pt x="1019" y="517"/>
                    </a:cubicBezTo>
                    <a:cubicBezTo>
                      <a:pt x="1019" y="515"/>
                      <a:pt x="1019" y="515"/>
                      <a:pt x="1019" y="515"/>
                    </a:cubicBezTo>
                    <a:cubicBezTo>
                      <a:pt x="1033" y="515"/>
                      <a:pt x="1033" y="515"/>
                      <a:pt x="1033" y="515"/>
                    </a:cubicBezTo>
                    <a:cubicBezTo>
                      <a:pt x="1033" y="517"/>
                      <a:pt x="1033" y="517"/>
                      <a:pt x="1033" y="517"/>
                    </a:cubicBezTo>
                    <a:cubicBezTo>
                      <a:pt x="1033" y="521"/>
                      <a:pt x="1033" y="525"/>
                      <a:pt x="1033" y="530"/>
                    </a:cubicBezTo>
                    <a:close/>
                    <a:moveTo>
                      <a:pt x="14" y="492"/>
                    </a:moveTo>
                    <a:cubicBezTo>
                      <a:pt x="0" y="492"/>
                      <a:pt x="0" y="492"/>
                      <a:pt x="0" y="492"/>
                    </a:cubicBezTo>
                    <a:cubicBezTo>
                      <a:pt x="0" y="487"/>
                      <a:pt x="0" y="482"/>
                      <a:pt x="1" y="477"/>
                    </a:cubicBezTo>
                    <a:cubicBezTo>
                      <a:pt x="15" y="478"/>
                      <a:pt x="15" y="478"/>
                      <a:pt x="15" y="478"/>
                    </a:cubicBezTo>
                    <a:cubicBezTo>
                      <a:pt x="15" y="483"/>
                      <a:pt x="15" y="488"/>
                      <a:pt x="14" y="492"/>
                    </a:cubicBezTo>
                    <a:close/>
                    <a:moveTo>
                      <a:pt x="1017" y="479"/>
                    </a:moveTo>
                    <a:cubicBezTo>
                      <a:pt x="1017" y="474"/>
                      <a:pt x="1017" y="470"/>
                      <a:pt x="1016" y="465"/>
                    </a:cubicBezTo>
                    <a:cubicBezTo>
                      <a:pt x="1030" y="463"/>
                      <a:pt x="1030" y="463"/>
                      <a:pt x="1030" y="463"/>
                    </a:cubicBezTo>
                    <a:cubicBezTo>
                      <a:pt x="1031" y="468"/>
                      <a:pt x="1031" y="473"/>
                      <a:pt x="1032" y="478"/>
                    </a:cubicBezTo>
                    <a:lnTo>
                      <a:pt x="1017" y="479"/>
                    </a:lnTo>
                    <a:close/>
                    <a:moveTo>
                      <a:pt x="19" y="443"/>
                    </a:moveTo>
                    <a:cubicBezTo>
                      <a:pt x="5" y="440"/>
                      <a:pt x="5" y="440"/>
                      <a:pt x="5" y="440"/>
                    </a:cubicBezTo>
                    <a:cubicBezTo>
                      <a:pt x="6" y="436"/>
                      <a:pt x="6" y="431"/>
                      <a:pt x="7" y="426"/>
                    </a:cubicBezTo>
                    <a:cubicBezTo>
                      <a:pt x="21" y="428"/>
                      <a:pt x="21" y="428"/>
                      <a:pt x="21" y="428"/>
                    </a:cubicBezTo>
                    <a:cubicBezTo>
                      <a:pt x="21" y="433"/>
                      <a:pt x="20" y="438"/>
                      <a:pt x="19" y="443"/>
                    </a:cubicBezTo>
                    <a:close/>
                    <a:moveTo>
                      <a:pt x="1011" y="429"/>
                    </a:moveTo>
                    <a:cubicBezTo>
                      <a:pt x="1010" y="425"/>
                      <a:pt x="1009" y="420"/>
                      <a:pt x="1008" y="415"/>
                    </a:cubicBezTo>
                    <a:cubicBezTo>
                      <a:pt x="1023" y="412"/>
                      <a:pt x="1023" y="412"/>
                      <a:pt x="1023" y="412"/>
                    </a:cubicBezTo>
                    <a:cubicBezTo>
                      <a:pt x="1024" y="417"/>
                      <a:pt x="1025" y="422"/>
                      <a:pt x="1025" y="427"/>
                    </a:cubicBezTo>
                    <a:lnTo>
                      <a:pt x="1011" y="429"/>
                    </a:lnTo>
                    <a:close/>
                    <a:moveTo>
                      <a:pt x="29" y="393"/>
                    </a:moveTo>
                    <a:cubicBezTo>
                      <a:pt x="15" y="390"/>
                      <a:pt x="15" y="390"/>
                      <a:pt x="15" y="390"/>
                    </a:cubicBezTo>
                    <a:cubicBezTo>
                      <a:pt x="16" y="385"/>
                      <a:pt x="17" y="380"/>
                      <a:pt x="19" y="376"/>
                    </a:cubicBezTo>
                    <a:cubicBezTo>
                      <a:pt x="33" y="380"/>
                      <a:pt x="33" y="380"/>
                      <a:pt x="33" y="380"/>
                    </a:cubicBezTo>
                    <a:cubicBezTo>
                      <a:pt x="31" y="384"/>
                      <a:pt x="30" y="389"/>
                      <a:pt x="29" y="393"/>
                    </a:cubicBezTo>
                    <a:close/>
                    <a:moveTo>
                      <a:pt x="1000" y="381"/>
                    </a:moveTo>
                    <a:cubicBezTo>
                      <a:pt x="999" y="376"/>
                      <a:pt x="997" y="371"/>
                      <a:pt x="996" y="367"/>
                    </a:cubicBezTo>
                    <a:cubicBezTo>
                      <a:pt x="1010" y="363"/>
                      <a:pt x="1010" y="363"/>
                      <a:pt x="1010" y="363"/>
                    </a:cubicBezTo>
                    <a:cubicBezTo>
                      <a:pt x="1011" y="367"/>
                      <a:pt x="1013" y="372"/>
                      <a:pt x="1014" y="377"/>
                    </a:cubicBezTo>
                    <a:lnTo>
                      <a:pt x="1000" y="381"/>
                    </a:lnTo>
                    <a:close/>
                    <a:moveTo>
                      <a:pt x="44" y="346"/>
                    </a:moveTo>
                    <a:cubicBezTo>
                      <a:pt x="30" y="341"/>
                      <a:pt x="30" y="341"/>
                      <a:pt x="30" y="341"/>
                    </a:cubicBezTo>
                    <a:cubicBezTo>
                      <a:pt x="32" y="336"/>
                      <a:pt x="33" y="332"/>
                      <a:pt x="35" y="327"/>
                    </a:cubicBezTo>
                    <a:cubicBezTo>
                      <a:pt x="49" y="332"/>
                      <a:pt x="49" y="332"/>
                      <a:pt x="49" y="332"/>
                    </a:cubicBezTo>
                    <a:cubicBezTo>
                      <a:pt x="47" y="337"/>
                      <a:pt x="45" y="341"/>
                      <a:pt x="44" y="346"/>
                    </a:cubicBezTo>
                    <a:close/>
                    <a:moveTo>
                      <a:pt x="984" y="333"/>
                    </a:moveTo>
                    <a:cubicBezTo>
                      <a:pt x="982" y="329"/>
                      <a:pt x="981" y="324"/>
                      <a:pt x="979" y="320"/>
                    </a:cubicBezTo>
                    <a:cubicBezTo>
                      <a:pt x="992" y="314"/>
                      <a:pt x="992" y="314"/>
                      <a:pt x="992" y="314"/>
                    </a:cubicBezTo>
                    <a:cubicBezTo>
                      <a:pt x="994" y="319"/>
                      <a:pt x="996" y="323"/>
                      <a:pt x="998" y="328"/>
                    </a:cubicBezTo>
                    <a:lnTo>
                      <a:pt x="984" y="333"/>
                    </a:lnTo>
                    <a:close/>
                    <a:moveTo>
                      <a:pt x="63" y="300"/>
                    </a:moveTo>
                    <a:cubicBezTo>
                      <a:pt x="50" y="293"/>
                      <a:pt x="50" y="293"/>
                      <a:pt x="50" y="293"/>
                    </a:cubicBezTo>
                    <a:cubicBezTo>
                      <a:pt x="52" y="289"/>
                      <a:pt x="54" y="284"/>
                      <a:pt x="57" y="280"/>
                    </a:cubicBezTo>
                    <a:cubicBezTo>
                      <a:pt x="69" y="287"/>
                      <a:pt x="69" y="287"/>
                      <a:pt x="69" y="287"/>
                    </a:cubicBezTo>
                    <a:cubicBezTo>
                      <a:pt x="67" y="291"/>
                      <a:pt x="65" y="295"/>
                      <a:pt x="63" y="300"/>
                    </a:cubicBezTo>
                    <a:close/>
                    <a:moveTo>
                      <a:pt x="964" y="287"/>
                    </a:moveTo>
                    <a:cubicBezTo>
                      <a:pt x="961" y="283"/>
                      <a:pt x="959" y="279"/>
                      <a:pt x="957" y="275"/>
                    </a:cubicBezTo>
                    <a:cubicBezTo>
                      <a:pt x="969" y="268"/>
                      <a:pt x="969" y="268"/>
                      <a:pt x="969" y="268"/>
                    </a:cubicBezTo>
                    <a:cubicBezTo>
                      <a:pt x="972" y="272"/>
                      <a:pt x="974" y="276"/>
                      <a:pt x="976" y="281"/>
                    </a:cubicBezTo>
                    <a:lnTo>
                      <a:pt x="964" y="287"/>
                    </a:lnTo>
                    <a:close/>
                    <a:moveTo>
                      <a:pt x="87" y="256"/>
                    </a:moveTo>
                    <a:cubicBezTo>
                      <a:pt x="75" y="248"/>
                      <a:pt x="75" y="248"/>
                      <a:pt x="75" y="248"/>
                    </a:cubicBezTo>
                    <a:cubicBezTo>
                      <a:pt x="77" y="244"/>
                      <a:pt x="80" y="240"/>
                      <a:pt x="82" y="236"/>
                    </a:cubicBezTo>
                    <a:cubicBezTo>
                      <a:pt x="94" y="243"/>
                      <a:pt x="94" y="243"/>
                      <a:pt x="94" y="243"/>
                    </a:cubicBezTo>
                    <a:cubicBezTo>
                      <a:pt x="92" y="247"/>
                      <a:pt x="89" y="251"/>
                      <a:pt x="87" y="256"/>
                    </a:cubicBezTo>
                    <a:close/>
                    <a:moveTo>
                      <a:pt x="938" y="244"/>
                    </a:moveTo>
                    <a:cubicBezTo>
                      <a:pt x="936" y="240"/>
                      <a:pt x="933" y="236"/>
                      <a:pt x="931" y="232"/>
                    </a:cubicBezTo>
                    <a:cubicBezTo>
                      <a:pt x="942" y="224"/>
                      <a:pt x="942" y="224"/>
                      <a:pt x="942" y="224"/>
                    </a:cubicBezTo>
                    <a:cubicBezTo>
                      <a:pt x="945" y="228"/>
                      <a:pt x="948" y="232"/>
                      <a:pt x="951" y="236"/>
                    </a:cubicBezTo>
                    <a:lnTo>
                      <a:pt x="938" y="244"/>
                    </a:lnTo>
                    <a:close/>
                    <a:moveTo>
                      <a:pt x="115" y="214"/>
                    </a:moveTo>
                    <a:cubicBezTo>
                      <a:pt x="103" y="205"/>
                      <a:pt x="103" y="205"/>
                      <a:pt x="103" y="205"/>
                    </a:cubicBezTo>
                    <a:cubicBezTo>
                      <a:pt x="106" y="202"/>
                      <a:pt x="109" y="198"/>
                      <a:pt x="112" y="194"/>
                    </a:cubicBezTo>
                    <a:cubicBezTo>
                      <a:pt x="124" y="203"/>
                      <a:pt x="124" y="203"/>
                      <a:pt x="124" y="203"/>
                    </a:cubicBezTo>
                    <a:cubicBezTo>
                      <a:pt x="121" y="207"/>
                      <a:pt x="118" y="210"/>
                      <a:pt x="115" y="214"/>
                    </a:cubicBezTo>
                    <a:close/>
                    <a:moveTo>
                      <a:pt x="909" y="203"/>
                    </a:moveTo>
                    <a:cubicBezTo>
                      <a:pt x="906" y="200"/>
                      <a:pt x="903" y="196"/>
                      <a:pt x="900" y="192"/>
                    </a:cubicBezTo>
                    <a:cubicBezTo>
                      <a:pt x="911" y="183"/>
                      <a:pt x="911" y="183"/>
                      <a:pt x="911" y="183"/>
                    </a:cubicBezTo>
                    <a:cubicBezTo>
                      <a:pt x="914" y="187"/>
                      <a:pt x="917" y="190"/>
                      <a:pt x="920" y="194"/>
                    </a:cubicBezTo>
                    <a:lnTo>
                      <a:pt x="909" y="203"/>
                    </a:lnTo>
                    <a:close/>
                    <a:moveTo>
                      <a:pt x="147" y="176"/>
                    </a:moveTo>
                    <a:cubicBezTo>
                      <a:pt x="136" y="166"/>
                      <a:pt x="136" y="166"/>
                      <a:pt x="136" y="166"/>
                    </a:cubicBezTo>
                    <a:cubicBezTo>
                      <a:pt x="140" y="162"/>
                      <a:pt x="143" y="159"/>
                      <a:pt x="147" y="155"/>
                    </a:cubicBezTo>
                    <a:cubicBezTo>
                      <a:pt x="157" y="165"/>
                      <a:pt x="157" y="165"/>
                      <a:pt x="157" y="165"/>
                    </a:cubicBezTo>
                    <a:cubicBezTo>
                      <a:pt x="154" y="169"/>
                      <a:pt x="150" y="172"/>
                      <a:pt x="147" y="176"/>
                    </a:cubicBezTo>
                    <a:close/>
                    <a:moveTo>
                      <a:pt x="876" y="166"/>
                    </a:moveTo>
                    <a:cubicBezTo>
                      <a:pt x="873" y="162"/>
                      <a:pt x="869" y="159"/>
                      <a:pt x="866" y="156"/>
                    </a:cubicBezTo>
                    <a:cubicBezTo>
                      <a:pt x="876" y="145"/>
                      <a:pt x="876" y="145"/>
                      <a:pt x="876" y="145"/>
                    </a:cubicBezTo>
                    <a:cubicBezTo>
                      <a:pt x="879" y="149"/>
                      <a:pt x="883" y="152"/>
                      <a:pt x="886" y="156"/>
                    </a:cubicBezTo>
                    <a:lnTo>
                      <a:pt x="876" y="166"/>
                    </a:lnTo>
                    <a:close/>
                    <a:moveTo>
                      <a:pt x="183" y="141"/>
                    </a:moveTo>
                    <a:cubicBezTo>
                      <a:pt x="173" y="130"/>
                      <a:pt x="173" y="130"/>
                      <a:pt x="173" y="130"/>
                    </a:cubicBezTo>
                    <a:cubicBezTo>
                      <a:pt x="177" y="127"/>
                      <a:pt x="181" y="123"/>
                      <a:pt x="184" y="120"/>
                    </a:cubicBezTo>
                    <a:cubicBezTo>
                      <a:pt x="194" y="131"/>
                      <a:pt x="194" y="131"/>
                      <a:pt x="194" y="131"/>
                    </a:cubicBezTo>
                    <a:cubicBezTo>
                      <a:pt x="190" y="134"/>
                      <a:pt x="186" y="137"/>
                      <a:pt x="183" y="141"/>
                    </a:cubicBezTo>
                    <a:close/>
                    <a:moveTo>
                      <a:pt x="839" y="132"/>
                    </a:moveTo>
                    <a:cubicBezTo>
                      <a:pt x="836" y="129"/>
                      <a:pt x="832" y="126"/>
                      <a:pt x="828" y="123"/>
                    </a:cubicBezTo>
                    <a:cubicBezTo>
                      <a:pt x="837" y="111"/>
                      <a:pt x="837" y="111"/>
                      <a:pt x="837" y="111"/>
                    </a:cubicBezTo>
                    <a:cubicBezTo>
                      <a:pt x="841" y="114"/>
                      <a:pt x="845" y="117"/>
                      <a:pt x="849" y="121"/>
                    </a:cubicBezTo>
                    <a:lnTo>
                      <a:pt x="839" y="132"/>
                    </a:lnTo>
                    <a:close/>
                    <a:moveTo>
                      <a:pt x="222" y="109"/>
                    </a:moveTo>
                    <a:cubicBezTo>
                      <a:pt x="213" y="98"/>
                      <a:pt x="213" y="98"/>
                      <a:pt x="213" y="98"/>
                    </a:cubicBezTo>
                    <a:cubicBezTo>
                      <a:pt x="217" y="95"/>
                      <a:pt x="221" y="92"/>
                      <a:pt x="225" y="89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0" y="104"/>
                      <a:pt x="226" y="106"/>
                      <a:pt x="222" y="109"/>
                    </a:cubicBezTo>
                    <a:close/>
                    <a:moveTo>
                      <a:pt x="799" y="101"/>
                    </a:moveTo>
                    <a:cubicBezTo>
                      <a:pt x="796" y="99"/>
                      <a:pt x="792" y="96"/>
                      <a:pt x="788" y="93"/>
                    </a:cubicBezTo>
                    <a:cubicBezTo>
                      <a:pt x="795" y="81"/>
                      <a:pt x="795" y="81"/>
                      <a:pt x="795" y="81"/>
                    </a:cubicBezTo>
                    <a:cubicBezTo>
                      <a:pt x="799" y="84"/>
                      <a:pt x="804" y="87"/>
                      <a:pt x="808" y="89"/>
                    </a:cubicBezTo>
                    <a:lnTo>
                      <a:pt x="799" y="101"/>
                    </a:lnTo>
                    <a:close/>
                    <a:moveTo>
                      <a:pt x="264" y="82"/>
                    </a:moveTo>
                    <a:cubicBezTo>
                      <a:pt x="257" y="69"/>
                      <a:pt x="257" y="69"/>
                      <a:pt x="257" y="69"/>
                    </a:cubicBezTo>
                    <a:cubicBezTo>
                      <a:pt x="261" y="67"/>
                      <a:pt x="265" y="65"/>
                      <a:pt x="269" y="62"/>
                    </a:cubicBezTo>
                    <a:cubicBezTo>
                      <a:pt x="276" y="75"/>
                      <a:pt x="276" y="75"/>
                      <a:pt x="276" y="75"/>
                    </a:cubicBezTo>
                    <a:cubicBezTo>
                      <a:pt x="272" y="77"/>
                      <a:pt x="268" y="79"/>
                      <a:pt x="264" y="82"/>
                    </a:cubicBezTo>
                    <a:close/>
                    <a:moveTo>
                      <a:pt x="757" y="75"/>
                    </a:moveTo>
                    <a:cubicBezTo>
                      <a:pt x="753" y="73"/>
                      <a:pt x="748" y="71"/>
                      <a:pt x="744" y="69"/>
                    </a:cubicBezTo>
                    <a:cubicBezTo>
                      <a:pt x="751" y="56"/>
                      <a:pt x="751" y="56"/>
                      <a:pt x="751" y="56"/>
                    </a:cubicBezTo>
                    <a:cubicBezTo>
                      <a:pt x="755" y="58"/>
                      <a:pt x="759" y="60"/>
                      <a:pt x="764" y="63"/>
                    </a:cubicBezTo>
                    <a:lnTo>
                      <a:pt x="757" y="75"/>
                    </a:lnTo>
                    <a:close/>
                    <a:moveTo>
                      <a:pt x="308" y="59"/>
                    </a:moveTo>
                    <a:cubicBezTo>
                      <a:pt x="302" y="46"/>
                      <a:pt x="302" y="46"/>
                      <a:pt x="302" y="46"/>
                    </a:cubicBezTo>
                    <a:cubicBezTo>
                      <a:pt x="307" y="44"/>
                      <a:pt x="311" y="42"/>
                      <a:pt x="316" y="40"/>
                    </a:cubicBezTo>
                    <a:cubicBezTo>
                      <a:pt x="322" y="53"/>
                      <a:pt x="322" y="53"/>
                      <a:pt x="322" y="53"/>
                    </a:cubicBezTo>
                    <a:cubicBezTo>
                      <a:pt x="317" y="55"/>
                      <a:pt x="313" y="57"/>
                      <a:pt x="308" y="59"/>
                    </a:cubicBezTo>
                    <a:close/>
                    <a:moveTo>
                      <a:pt x="712" y="53"/>
                    </a:moveTo>
                    <a:cubicBezTo>
                      <a:pt x="707" y="52"/>
                      <a:pt x="703" y="50"/>
                      <a:pt x="699" y="48"/>
                    </a:cubicBezTo>
                    <a:cubicBezTo>
                      <a:pt x="704" y="35"/>
                      <a:pt x="704" y="35"/>
                      <a:pt x="704" y="35"/>
                    </a:cubicBezTo>
                    <a:cubicBezTo>
                      <a:pt x="708" y="36"/>
                      <a:pt x="713" y="38"/>
                      <a:pt x="717" y="40"/>
                    </a:cubicBezTo>
                    <a:lnTo>
                      <a:pt x="712" y="53"/>
                    </a:lnTo>
                    <a:close/>
                    <a:moveTo>
                      <a:pt x="355" y="40"/>
                    </a:moveTo>
                    <a:cubicBezTo>
                      <a:pt x="350" y="27"/>
                      <a:pt x="350" y="27"/>
                      <a:pt x="350" y="27"/>
                    </a:cubicBezTo>
                    <a:cubicBezTo>
                      <a:pt x="355" y="25"/>
                      <a:pt x="360" y="24"/>
                      <a:pt x="364" y="22"/>
                    </a:cubicBezTo>
                    <a:cubicBezTo>
                      <a:pt x="369" y="36"/>
                      <a:pt x="369" y="36"/>
                      <a:pt x="369" y="36"/>
                    </a:cubicBezTo>
                    <a:cubicBezTo>
                      <a:pt x="364" y="37"/>
                      <a:pt x="360" y="39"/>
                      <a:pt x="355" y="40"/>
                    </a:cubicBezTo>
                    <a:close/>
                    <a:moveTo>
                      <a:pt x="665" y="36"/>
                    </a:moveTo>
                    <a:cubicBezTo>
                      <a:pt x="660" y="35"/>
                      <a:pt x="656" y="34"/>
                      <a:pt x="651" y="32"/>
                    </a:cubicBezTo>
                    <a:cubicBezTo>
                      <a:pt x="655" y="18"/>
                      <a:pt x="655" y="18"/>
                      <a:pt x="655" y="18"/>
                    </a:cubicBezTo>
                    <a:cubicBezTo>
                      <a:pt x="660" y="20"/>
                      <a:pt x="664" y="21"/>
                      <a:pt x="669" y="23"/>
                    </a:cubicBezTo>
                    <a:lnTo>
                      <a:pt x="665" y="36"/>
                    </a:lnTo>
                    <a:close/>
                    <a:moveTo>
                      <a:pt x="403" y="27"/>
                    </a:moveTo>
                    <a:cubicBezTo>
                      <a:pt x="400" y="13"/>
                      <a:pt x="400" y="13"/>
                      <a:pt x="400" y="13"/>
                    </a:cubicBezTo>
                    <a:cubicBezTo>
                      <a:pt x="405" y="12"/>
                      <a:pt x="410" y="11"/>
                      <a:pt x="414" y="10"/>
                    </a:cubicBezTo>
                    <a:cubicBezTo>
                      <a:pt x="417" y="24"/>
                      <a:pt x="417" y="24"/>
                      <a:pt x="417" y="24"/>
                    </a:cubicBezTo>
                    <a:cubicBezTo>
                      <a:pt x="412" y="25"/>
                      <a:pt x="408" y="26"/>
                      <a:pt x="403" y="27"/>
                    </a:cubicBezTo>
                    <a:close/>
                    <a:moveTo>
                      <a:pt x="616" y="24"/>
                    </a:moveTo>
                    <a:cubicBezTo>
                      <a:pt x="612" y="23"/>
                      <a:pt x="607" y="22"/>
                      <a:pt x="602" y="21"/>
                    </a:cubicBezTo>
                    <a:cubicBezTo>
                      <a:pt x="605" y="7"/>
                      <a:pt x="605" y="7"/>
                      <a:pt x="605" y="7"/>
                    </a:cubicBezTo>
                    <a:cubicBezTo>
                      <a:pt x="609" y="8"/>
                      <a:pt x="614" y="9"/>
                      <a:pt x="619" y="10"/>
                    </a:cubicBezTo>
                    <a:lnTo>
                      <a:pt x="616" y="24"/>
                    </a:lnTo>
                    <a:close/>
                    <a:moveTo>
                      <a:pt x="452" y="18"/>
                    </a:moveTo>
                    <a:cubicBezTo>
                      <a:pt x="451" y="4"/>
                      <a:pt x="451" y="4"/>
                      <a:pt x="451" y="4"/>
                    </a:cubicBezTo>
                    <a:cubicBezTo>
                      <a:pt x="456" y="3"/>
                      <a:pt x="460" y="3"/>
                      <a:pt x="465" y="2"/>
                    </a:cubicBezTo>
                    <a:cubicBezTo>
                      <a:pt x="467" y="16"/>
                      <a:pt x="467" y="16"/>
                      <a:pt x="467" y="16"/>
                    </a:cubicBezTo>
                    <a:cubicBezTo>
                      <a:pt x="462" y="17"/>
                      <a:pt x="457" y="17"/>
                      <a:pt x="452" y="18"/>
                    </a:cubicBezTo>
                    <a:close/>
                    <a:moveTo>
                      <a:pt x="567" y="16"/>
                    </a:moveTo>
                    <a:cubicBezTo>
                      <a:pt x="562" y="16"/>
                      <a:pt x="557" y="16"/>
                      <a:pt x="552" y="15"/>
                    </a:cubicBezTo>
                    <a:cubicBezTo>
                      <a:pt x="554" y="1"/>
                      <a:pt x="554" y="1"/>
                      <a:pt x="554" y="1"/>
                    </a:cubicBezTo>
                    <a:cubicBezTo>
                      <a:pt x="558" y="1"/>
                      <a:pt x="563" y="2"/>
                      <a:pt x="568" y="2"/>
                    </a:cubicBezTo>
                    <a:lnTo>
                      <a:pt x="567" y="16"/>
                    </a:lnTo>
                    <a:close/>
                    <a:moveTo>
                      <a:pt x="502" y="14"/>
                    </a:moveTo>
                    <a:cubicBezTo>
                      <a:pt x="502" y="0"/>
                      <a:pt x="502" y="0"/>
                      <a:pt x="502" y="0"/>
                    </a:cubicBezTo>
                    <a:cubicBezTo>
                      <a:pt x="507" y="0"/>
                      <a:pt x="512" y="0"/>
                      <a:pt x="517" y="0"/>
                    </a:cubicBezTo>
                    <a:cubicBezTo>
                      <a:pt x="517" y="14"/>
                      <a:pt x="517" y="14"/>
                      <a:pt x="517" y="14"/>
                    </a:cubicBezTo>
                    <a:cubicBezTo>
                      <a:pt x="517" y="14"/>
                      <a:pt x="517" y="14"/>
                      <a:pt x="517" y="14"/>
                    </a:cubicBezTo>
                    <a:cubicBezTo>
                      <a:pt x="512" y="14"/>
                      <a:pt x="507" y="14"/>
                      <a:pt x="502" y="14"/>
                    </a:cubicBezTo>
                    <a:close/>
                  </a:path>
                </a:pathLst>
              </a:custGeom>
              <a:solidFill>
                <a:srgbClr val="A3B8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8">
                <a:extLst>
                  <a:ext uri="{FF2B5EF4-FFF2-40B4-BE49-F238E27FC236}">
                    <a16:creationId xmlns:a16="http://schemas.microsoft.com/office/drawing/2014/main" xmlns="" id="{CA0FB2C7-17FE-4A34-816E-E30ADB366DD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670425" y="822725"/>
                <a:ext cx="2976562" cy="2650726"/>
              </a:xfrm>
              <a:custGeom>
                <a:avLst/>
                <a:gdLst>
                  <a:gd name="T0" fmla="*/ 1020 w 1246"/>
                  <a:gd name="T1" fmla="*/ 1104 h 1113"/>
                  <a:gd name="T2" fmla="*/ 236 w 1246"/>
                  <a:gd name="T3" fmla="*/ 1092 h 1113"/>
                  <a:gd name="T4" fmla="*/ 1055 w 1246"/>
                  <a:gd name="T5" fmla="*/ 1052 h 1113"/>
                  <a:gd name="T6" fmla="*/ 181 w 1246"/>
                  <a:gd name="T7" fmla="*/ 1062 h 1113"/>
                  <a:gd name="T8" fmla="*/ 181 w 1246"/>
                  <a:gd name="T9" fmla="*/ 1062 h 1113"/>
                  <a:gd name="T10" fmla="*/ 1125 w 1246"/>
                  <a:gd name="T11" fmla="*/ 993 h 1113"/>
                  <a:gd name="T12" fmla="*/ 133 w 1246"/>
                  <a:gd name="T13" fmla="*/ 983 h 1113"/>
                  <a:gd name="T14" fmla="*/ 1146 w 1246"/>
                  <a:gd name="T15" fmla="*/ 934 h 1113"/>
                  <a:gd name="T16" fmla="*/ 87 w 1246"/>
                  <a:gd name="T17" fmla="*/ 941 h 1113"/>
                  <a:gd name="T18" fmla="*/ 87 w 1246"/>
                  <a:gd name="T19" fmla="*/ 941 h 1113"/>
                  <a:gd name="T20" fmla="*/ 1200 w 1246"/>
                  <a:gd name="T21" fmla="*/ 859 h 1113"/>
                  <a:gd name="T22" fmla="*/ 60 w 1246"/>
                  <a:gd name="T23" fmla="*/ 853 h 1113"/>
                  <a:gd name="T24" fmla="*/ 1206 w 1246"/>
                  <a:gd name="T25" fmla="*/ 797 h 1113"/>
                  <a:gd name="T26" fmla="*/ 26 w 1246"/>
                  <a:gd name="T27" fmla="*/ 801 h 1113"/>
                  <a:gd name="T28" fmla="*/ 26 w 1246"/>
                  <a:gd name="T29" fmla="*/ 801 h 1113"/>
                  <a:gd name="T30" fmla="*/ 1240 w 1246"/>
                  <a:gd name="T31" fmla="*/ 711 h 1113"/>
                  <a:gd name="T32" fmla="*/ 21 w 1246"/>
                  <a:gd name="T33" fmla="*/ 709 h 1113"/>
                  <a:gd name="T34" fmla="*/ 1231 w 1246"/>
                  <a:gd name="T35" fmla="*/ 650 h 1113"/>
                  <a:gd name="T36" fmla="*/ 1 w 1246"/>
                  <a:gd name="T37" fmla="*/ 650 h 1113"/>
                  <a:gd name="T38" fmla="*/ 1 w 1246"/>
                  <a:gd name="T39" fmla="*/ 650 h 1113"/>
                  <a:gd name="T40" fmla="*/ 1244 w 1246"/>
                  <a:gd name="T41" fmla="*/ 574 h 1113"/>
                  <a:gd name="T42" fmla="*/ 4 w 1246"/>
                  <a:gd name="T43" fmla="*/ 558 h 1113"/>
                  <a:gd name="T44" fmla="*/ 1215 w 1246"/>
                  <a:gd name="T45" fmla="*/ 486 h 1113"/>
                  <a:gd name="T46" fmla="*/ 28 w 1246"/>
                  <a:gd name="T47" fmla="*/ 500 h 1113"/>
                  <a:gd name="T48" fmla="*/ 28 w 1246"/>
                  <a:gd name="T49" fmla="*/ 500 h 1113"/>
                  <a:gd name="T50" fmla="*/ 1213 w 1246"/>
                  <a:gd name="T51" fmla="*/ 424 h 1113"/>
                  <a:gd name="T52" fmla="*/ 38 w 1246"/>
                  <a:gd name="T53" fmla="*/ 409 h 1113"/>
                  <a:gd name="T54" fmla="*/ 1164 w 1246"/>
                  <a:gd name="T55" fmla="*/ 346 h 1113"/>
                  <a:gd name="T56" fmla="*/ 76 w 1246"/>
                  <a:gd name="T57" fmla="*/ 359 h 1113"/>
                  <a:gd name="T58" fmla="*/ 76 w 1246"/>
                  <a:gd name="T59" fmla="*/ 359 h 1113"/>
                  <a:gd name="T60" fmla="*/ 1147 w 1246"/>
                  <a:gd name="T61" fmla="*/ 286 h 1113"/>
                  <a:gd name="T62" fmla="*/ 108 w 1246"/>
                  <a:gd name="T63" fmla="*/ 273 h 1113"/>
                  <a:gd name="T64" fmla="*/ 1080 w 1246"/>
                  <a:gd name="T65" fmla="*/ 222 h 1113"/>
                  <a:gd name="T66" fmla="*/ 157 w 1246"/>
                  <a:gd name="T67" fmla="*/ 233 h 1113"/>
                  <a:gd name="T68" fmla="*/ 157 w 1246"/>
                  <a:gd name="T69" fmla="*/ 233 h 1113"/>
                  <a:gd name="T70" fmla="*/ 1049 w 1246"/>
                  <a:gd name="T71" fmla="*/ 168 h 1113"/>
                  <a:gd name="T72" fmla="*/ 210 w 1246"/>
                  <a:gd name="T73" fmla="*/ 158 h 1113"/>
                  <a:gd name="T74" fmla="*/ 968 w 1246"/>
                  <a:gd name="T75" fmla="*/ 123 h 1113"/>
                  <a:gd name="T76" fmla="*/ 266 w 1246"/>
                  <a:gd name="T77" fmla="*/ 131 h 1113"/>
                  <a:gd name="T78" fmla="*/ 266 w 1246"/>
                  <a:gd name="T79" fmla="*/ 131 h 1113"/>
                  <a:gd name="T80" fmla="*/ 925 w 1246"/>
                  <a:gd name="T81" fmla="*/ 78 h 1113"/>
                  <a:gd name="T82" fmla="*/ 336 w 1246"/>
                  <a:gd name="T83" fmla="*/ 71 h 1113"/>
                  <a:gd name="T84" fmla="*/ 836 w 1246"/>
                  <a:gd name="T85" fmla="*/ 54 h 1113"/>
                  <a:gd name="T86" fmla="*/ 397 w 1246"/>
                  <a:gd name="T87" fmla="*/ 59 h 1113"/>
                  <a:gd name="T88" fmla="*/ 397 w 1246"/>
                  <a:gd name="T89" fmla="*/ 59 h 1113"/>
                  <a:gd name="T90" fmla="*/ 783 w 1246"/>
                  <a:gd name="T91" fmla="*/ 21 h 1113"/>
                  <a:gd name="T92" fmla="*/ 479 w 1246"/>
                  <a:gd name="T93" fmla="*/ 17 h 1113"/>
                  <a:gd name="T94" fmla="*/ 691 w 1246"/>
                  <a:gd name="T95" fmla="*/ 19 h 1113"/>
                  <a:gd name="T96" fmla="*/ 541 w 1246"/>
                  <a:gd name="T97" fmla="*/ 21 h 1113"/>
                  <a:gd name="T98" fmla="*/ 541 w 1246"/>
                  <a:gd name="T99" fmla="*/ 21 h 1113"/>
                  <a:gd name="T100" fmla="*/ 631 w 1246"/>
                  <a:gd name="T101" fmla="*/ 1 h 1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46" h="1113">
                    <a:moveTo>
                      <a:pt x="1008" y="1113"/>
                    </a:moveTo>
                    <a:cubicBezTo>
                      <a:pt x="999" y="1102"/>
                      <a:pt x="999" y="1102"/>
                      <a:pt x="999" y="1102"/>
                    </a:cubicBezTo>
                    <a:cubicBezTo>
                      <a:pt x="1003" y="1098"/>
                      <a:pt x="1007" y="1095"/>
                      <a:pt x="1010" y="1092"/>
                    </a:cubicBezTo>
                    <a:cubicBezTo>
                      <a:pt x="1020" y="1104"/>
                      <a:pt x="1020" y="1104"/>
                      <a:pt x="1020" y="1104"/>
                    </a:cubicBezTo>
                    <a:cubicBezTo>
                      <a:pt x="1016" y="1107"/>
                      <a:pt x="1012" y="1110"/>
                      <a:pt x="1008" y="1113"/>
                    </a:cubicBezTo>
                    <a:close/>
                    <a:moveTo>
                      <a:pt x="238" y="1113"/>
                    </a:moveTo>
                    <a:cubicBezTo>
                      <a:pt x="234" y="1110"/>
                      <a:pt x="230" y="1107"/>
                      <a:pt x="226" y="1104"/>
                    </a:cubicBezTo>
                    <a:cubicBezTo>
                      <a:pt x="236" y="1092"/>
                      <a:pt x="236" y="1092"/>
                      <a:pt x="236" y="1092"/>
                    </a:cubicBezTo>
                    <a:cubicBezTo>
                      <a:pt x="240" y="1095"/>
                      <a:pt x="244" y="1098"/>
                      <a:pt x="248" y="1101"/>
                    </a:cubicBezTo>
                    <a:lnTo>
                      <a:pt x="238" y="1113"/>
                    </a:lnTo>
                    <a:close/>
                    <a:moveTo>
                      <a:pt x="1065" y="1062"/>
                    </a:moveTo>
                    <a:cubicBezTo>
                      <a:pt x="1055" y="1052"/>
                      <a:pt x="1055" y="1052"/>
                      <a:pt x="1055" y="1052"/>
                    </a:cubicBezTo>
                    <a:cubicBezTo>
                      <a:pt x="1058" y="1048"/>
                      <a:pt x="1062" y="1045"/>
                      <a:pt x="1065" y="1041"/>
                    </a:cubicBezTo>
                    <a:cubicBezTo>
                      <a:pt x="1076" y="1051"/>
                      <a:pt x="1076" y="1051"/>
                      <a:pt x="1076" y="1051"/>
                    </a:cubicBezTo>
                    <a:cubicBezTo>
                      <a:pt x="1072" y="1055"/>
                      <a:pt x="1069" y="1059"/>
                      <a:pt x="1065" y="1062"/>
                    </a:cubicBezTo>
                    <a:close/>
                    <a:moveTo>
                      <a:pt x="181" y="1062"/>
                    </a:moveTo>
                    <a:cubicBezTo>
                      <a:pt x="177" y="1058"/>
                      <a:pt x="174" y="1055"/>
                      <a:pt x="170" y="1051"/>
                    </a:cubicBezTo>
                    <a:cubicBezTo>
                      <a:pt x="181" y="1041"/>
                      <a:pt x="181" y="1041"/>
                      <a:pt x="181" y="1041"/>
                    </a:cubicBezTo>
                    <a:cubicBezTo>
                      <a:pt x="185" y="1044"/>
                      <a:pt x="188" y="1048"/>
                      <a:pt x="192" y="1051"/>
                    </a:cubicBezTo>
                    <a:lnTo>
                      <a:pt x="181" y="1062"/>
                    </a:lnTo>
                    <a:close/>
                    <a:moveTo>
                      <a:pt x="1116" y="1005"/>
                    </a:moveTo>
                    <a:cubicBezTo>
                      <a:pt x="1104" y="995"/>
                      <a:pt x="1104" y="995"/>
                      <a:pt x="1104" y="995"/>
                    </a:cubicBezTo>
                    <a:cubicBezTo>
                      <a:pt x="1107" y="992"/>
                      <a:pt x="1110" y="988"/>
                      <a:pt x="1113" y="984"/>
                    </a:cubicBezTo>
                    <a:cubicBezTo>
                      <a:pt x="1125" y="993"/>
                      <a:pt x="1125" y="993"/>
                      <a:pt x="1125" y="993"/>
                    </a:cubicBezTo>
                    <a:cubicBezTo>
                      <a:pt x="1122" y="997"/>
                      <a:pt x="1119" y="1001"/>
                      <a:pt x="1116" y="1005"/>
                    </a:cubicBezTo>
                    <a:close/>
                    <a:moveTo>
                      <a:pt x="130" y="1004"/>
                    </a:moveTo>
                    <a:cubicBezTo>
                      <a:pt x="127" y="1000"/>
                      <a:pt x="124" y="996"/>
                      <a:pt x="121" y="992"/>
                    </a:cubicBezTo>
                    <a:cubicBezTo>
                      <a:pt x="133" y="983"/>
                      <a:pt x="133" y="983"/>
                      <a:pt x="133" y="983"/>
                    </a:cubicBezTo>
                    <a:cubicBezTo>
                      <a:pt x="136" y="987"/>
                      <a:pt x="139" y="991"/>
                      <a:pt x="142" y="995"/>
                    </a:cubicBezTo>
                    <a:lnTo>
                      <a:pt x="130" y="1004"/>
                    </a:lnTo>
                    <a:close/>
                    <a:moveTo>
                      <a:pt x="1159" y="941"/>
                    </a:moveTo>
                    <a:cubicBezTo>
                      <a:pt x="1146" y="934"/>
                      <a:pt x="1146" y="934"/>
                      <a:pt x="1146" y="934"/>
                    </a:cubicBezTo>
                    <a:cubicBezTo>
                      <a:pt x="1149" y="929"/>
                      <a:pt x="1151" y="925"/>
                      <a:pt x="1154" y="921"/>
                    </a:cubicBezTo>
                    <a:cubicBezTo>
                      <a:pt x="1167" y="928"/>
                      <a:pt x="1167" y="928"/>
                      <a:pt x="1167" y="928"/>
                    </a:cubicBezTo>
                    <a:cubicBezTo>
                      <a:pt x="1164" y="933"/>
                      <a:pt x="1162" y="937"/>
                      <a:pt x="1159" y="941"/>
                    </a:cubicBezTo>
                    <a:close/>
                    <a:moveTo>
                      <a:pt x="87" y="941"/>
                    </a:moveTo>
                    <a:cubicBezTo>
                      <a:pt x="85" y="937"/>
                      <a:pt x="82" y="932"/>
                      <a:pt x="79" y="928"/>
                    </a:cubicBezTo>
                    <a:cubicBezTo>
                      <a:pt x="93" y="920"/>
                      <a:pt x="93" y="920"/>
                      <a:pt x="93" y="920"/>
                    </a:cubicBezTo>
                    <a:cubicBezTo>
                      <a:pt x="95" y="925"/>
                      <a:pt x="98" y="929"/>
                      <a:pt x="100" y="933"/>
                    </a:cubicBezTo>
                    <a:lnTo>
                      <a:pt x="87" y="941"/>
                    </a:lnTo>
                    <a:close/>
                    <a:moveTo>
                      <a:pt x="1194" y="873"/>
                    </a:moveTo>
                    <a:cubicBezTo>
                      <a:pt x="1180" y="867"/>
                      <a:pt x="1180" y="867"/>
                      <a:pt x="1180" y="867"/>
                    </a:cubicBezTo>
                    <a:cubicBezTo>
                      <a:pt x="1182" y="863"/>
                      <a:pt x="1184" y="858"/>
                      <a:pt x="1186" y="853"/>
                    </a:cubicBezTo>
                    <a:cubicBezTo>
                      <a:pt x="1200" y="859"/>
                      <a:pt x="1200" y="859"/>
                      <a:pt x="1200" y="859"/>
                    </a:cubicBezTo>
                    <a:cubicBezTo>
                      <a:pt x="1198" y="864"/>
                      <a:pt x="1196" y="869"/>
                      <a:pt x="1194" y="873"/>
                    </a:cubicBezTo>
                    <a:close/>
                    <a:moveTo>
                      <a:pt x="52" y="873"/>
                    </a:moveTo>
                    <a:cubicBezTo>
                      <a:pt x="50" y="868"/>
                      <a:pt x="48" y="863"/>
                      <a:pt x="46" y="859"/>
                    </a:cubicBezTo>
                    <a:cubicBezTo>
                      <a:pt x="60" y="853"/>
                      <a:pt x="60" y="853"/>
                      <a:pt x="60" y="853"/>
                    </a:cubicBezTo>
                    <a:cubicBezTo>
                      <a:pt x="62" y="858"/>
                      <a:pt x="64" y="862"/>
                      <a:pt x="66" y="867"/>
                    </a:cubicBezTo>
                    <a:lnTo>
                      <a:pt x="52" y="873"/>
                    </a:lnTo>
                    <a:close/>
                    <a:moveTo>
                      <a:pt x="1220" y="801"/>
                    </a:moveTo>
                    <a:cubicBezTo>
                      <a:pt x="1206" y="797"/>
                      <a:pt x="1206" y="797"/>
                      <a:pt x="1206" y="797"/>
                    </a:cubicBezTo>
                    <a:cubicBezTo>
                      <a:pt x="1207" y="792"/>
                      <a:pt x="1209" y="787"/>
                      <a:pt x="1210" y="783"/>
                    </a:cubicBezTo>
                    <a:cubicBezTo>
                      <a:pt x="1225" y="786"/>
                      <a:pt x="1225" y="786"/>
                      <a:pt x="1225" y="786"/>
                    </a:cubicBezTo>
                    <a:cubicBezTo>
                      <a:pt x="1223" y="791"/>
                      <a:pt x="1222" y="796"/>
                      <a:pt x="1220" y="801"/>
                    </a:cubicBezTo>
                    <a:close/>
                    <a:moveTo>
                      <a:pt x="26" y="801"/>
                    </a:moveTo>
                    <a:cubicBezTo>
                      <a:pt x="24" y="796"/>
                      <a:pt x="23" y="791"/>
                      <a:pt x="22" y="786"/>
                    </a:cubicBezTo>
                    <a:cubicBezTo>
                      <a:pt x="36" y="782"/>
                      <a:pt x="36" y="782"/>
                      <a:pt x="36" y="782"/>
                    </a:cubicBezTo>
                    <a:cubicBezTo>
                      <a:pt x="38" y="787"/>
                      <a:pt x="39" y="792"/>
                      <a:pt x="40" y="796"/>
                    </a:cubicBezTo>
                    <a:lnTo>
                      <a:pt x="26" y="801"/>
                    </a:lnTo>
                    <a:close/>
                    <a:moveTo>
                      <a:pt x="1238" y="727"/>
                    </a:moveTo>
                    <a:cubicBezTo>
                      <a:pt x="1223" y="724"/>
                      <a:pt x="1223" y="724"/>
                      <a:pt x="1223" y="724"/>
                    </a:cubicBezTo>
                    <a:cubicBezTo>
                      <a:pt x="1224" y="719"/>
                      <a:pt x="1224" y="714"/>
                      <a:pt x="1225" y="709"/>
                    </a:cubicBezTo>
                    <a:cubicBezTo>
                      <a:pt x="1240" y="711"/>
                      <a:pt x="1240" y="711"/>
                      <a:pt x="1240" y="711"/>
                    </a:cubicBezTo>
                    <a:cubicBezTo>
                      <a:pt x="1239" y="716"/>
                      <a:pt x="1239" y="721"/>
                      <a:pt x="1238" y="727"/>
                    </a:cubicBezTo>
                    <a:close/>
                    <a:moveTo>
                      <a:pt x="9" y="726"/>
                    </a:moveTo>
                    <a:cubicBezTo>
                      <a:pt x="8" y="721"/>
                      <a:pt x="7" y="716"/>
                      <a:pt x="6" y="711"/>
                    </a:cubicBezTo>
                    <a:cubicBezTo>
                      <a:pt x="21" y="709"/>
                      <a:pt x="21" y="709"/>
                      <a:pt x="21" y="709"/>
                    </a:cubicBezTo>
                    <a:cubicBezTo>
                      <a:pt x="22" y="714"/>
                      <a:pt x="23" y="719"/>
                      <a:pt x="24" y="723"/>
                    </a:cubicBezTo>
                    <a:lnTo>
                      <a:pt x="9" y="726"/>
                    </a:lnTo>
                    <a:close/>
                    <a:moveTo>
                      <a:pt x="1246" y="650"/>
                    </a:moveTo>
                    <a:cubicBezTo>
                      <a:pt x="1231" y="650"/>
                      <a:pt x="1231" y="650"/>
                      <a:pt x="1231" y="650"/>
                    </a:cubicBezTo>
                    <a:cubicBezTo>
                      <a:pt x="1231" y="645"/>
                      <a:pt x="1231" y="640"/>
                      <a:pt x="1231" y="635"/>
                    </a:cubicBezTo>
                    <a:cubicBezTo>
                      <a:pt x="1246" y="635"/>
                      <a:pt x="1246" y="635"/>
                      <a:pt x="1246" y="635"/>
                    </a:cubicBezTo>
                    <a:cubicBezTo>
                      <a:pt x="1246" y="640"/>
                      <a:pt x="1246" y="645"/>
                      <a:pt x="1246" y="650"/>
                    </a:cubicBezTo>
                    <a:close/>
                    <a:moveTo>
                      <a:pt x="1" y="650"/>
                    </a:moveTo>
                    <a:cubicBezTo>
                      <a:pt x="1" y="645"/>
                      <a:pt x="0" y="639"/>
                      <a:pt x="0" y="634"/>
                    </a:cubicBezTo>
                    <a:cubicBezTo>
                      <a:pt x="16" y="634"/>
                      <a:pt x="16" y="634"/>
                      <a:pt x="16" y="634"/>
                    </a:cubicBezTo>
                    <a:cubicBezTo>
                      <a:pt x="16" y="639"/>
                      <a:pt x="16" y="644"/>
                      <a:pt x="16" y="649"/>
                    </a:cubicBezTo>
                    <a:lnTo>
                      <a:pt x="1" y="650"/>
                    </a:lnTo>
                    <a:close/>
                    <a:moveTo>
                      <a:pt x="1229" y="575"/>
                    </a:moveTo>
                    <a:cubicBezTo>
                      <a:pt x="1229" y="570"/>
                      <a:pt x="1228" y="565"/>
                      <a:pt x="1228" y="560"/>
                    </a:cubicBezTo>
                    <a:cubicBezTo>
                      <a:pt x="1243" y="558"/>
                      <a:pt x="1243" y="558"/>
                      <a:pt x="1243" y="558"/>
                    </a:cubicBezTo>
                    <a:cubicBezTo>
                      <a:pt x="1243" y="563"/>
                      <a:pt x="1244" y="569"/>
                      <a:pt x="1244" y="574"/>
                    </a:cubicBezTo>
                    <a:lnTo>
                      <a:pt x="1229" y="575"/>
                    </a:lnTo>
                    <a:close/>
                    <a:moveTo>
                      <a:pt x="17" y="574"/>
                    </a:moveTo>
                    <a:cubicBezTo>
                      <a:pt x="2" y="573"/>
                      <a:pt x="2" y="573"/>
                      <a:pt x="2" y="573"/>
                    </a:cubicBezTo>
                    <a:cubicBezTo>
                      <a:pt x="3" y="568"/>
                      <a:pt x="3" y="563"/>
                      <a:pt x="4" y="558"/>
                    </a:cubicBezTo>
                    <a:cubicBezTo>
                      <a:pt x="19" y="559"/>
                      <a:pt x="19" y="559"/>
                      <a:pt x="19" y="559"/>
                    </a:cubicBezTo>
                    <a:cubicBezTo>
                      <a:pt x="18" y="564"/>
                      <a:pt x="18" y="569"/>
                      <a:pt x="17" y="574"/>
                    </a:cubicBezTo>
                    <a:close/>
                    <a:moveTo>
                      <a:pt x="1219" y="501"/>
                    </a:moveTo>
                    <a:cubicBezTo>
                      <a:pt x="1218" y="496"/>
                      <a:pt x="1217" y="491"/>
                      <a:pt x="1215" y="486"/>
                    </a:cubicBezTo>
                    <a:cubicBezTo>
                      <a:pt x="1230" y="483"/>
                      <a:pt x="1230" y="483"/>
                      <a:pt x="1230" y="483"/>
                    </a:cubicBezTo>
                    <a:cubicBezTo>
                      <a:pt x="1231" y="488"/>
                      <a:pt x="1232" y="493"/>
                      <a:pt x="1233" y="498"/>
                    </a:cubicBezTo>
                    <a:lnTo>
                      <a:pt x="1219" y="501"/>
                    </a:lnTo>
                    <a:close/>
                    <a:moveTo>
                      <a:pt x="28" y="500"/>
                    </a:moveTo>
                    <a:cubicBezTo>
                      <a:pt x="13" y="497"/>
                      <a:pt x="13" y="497"/>
                      <a:pt x="13" y="497"/>
                    </a:cubicBezTo>
                    <a:cubicBezTo>
                      <a:pt x="14" y="492"/>
                      <a:pt x="15" y="487"/>
                      <a:pt x="16" y="482"/>
                    </a:cubicBezTo>
                    <a:cubicBezTo>
                      <a:pt x="31" y="486"/>
                      <a:pt x="31" y="486"/>
                      <a:pt x="31" y="486"/>
                    </a:cubicBezTo>
                    <a:cubicBezTo>
                      <a:pt x="30" y="490"/>
                      <a:pt x="29" y="495"/>
                      <a:pt x="28" y="500"/>
                    </a:cubicBezTo>
                    <a:close/>
                    <a:moveTo>
                      <a:pt x="1199" y="429"/>
                    </a:moveTo>
                    <a:cubicBezTo>
                      <a:pt x="1198" y="424"/>
                      <a:pt x="1196" y="419"/>
                      <a:pt x="1194" y="414"/>
                    </a:cubicBezTo>
                    <a:cubicBezTo>
                      <a:pt x="1208" y="409"/>
                      <a:pt x="1208" y="409"/>
                      <a:pt x="1208" y="409"/>
                    </a:cubicBezTo>
                    <a:cubicBezTo>
                      <a:pt x="1210" y="414"/>
                      <a:pt x="1212" y="419"/>
                      <a:pt x="1213" y="424"/>
                    </a:cubicBezTo>
                    <a:lnTo>
                      <a:pt x="1199" y="429"/>
                    </a:lnTo>
                    <a:close/>
                    <a:moveTo>
                      <a:pt x="48" y="428"/>
                    </a:moveTo>
                    <a:cubicBezTo>
                      <a:pt x="33" y="423"/>
                      <a:pt x="33" y="423"/>
                      <a:pt x="33" y="423"/>
                    </a:cubicBezTo>
                    <a:cubicBezTo>
                      <a:pt x="35" y="418"/>
                      <a:pt x="37" y="413"/>
                      <a:pt x="38" y="409"/>
                    </a:cubicBezTo>
                    <a:cubicBezTo>
                      <a:pt x="53" y="414"/>
                      <a:pt x="53" y="414"/>
                      <a:pt x="53" y="414"/>
                    </a:cubicBezTo>
                    <a:cubicBezTo>
                      <a:pt x="51" y="419"/>
                      <a:pt x="49" y="423"/>
                      <a:pt x="48" y="428"/>
                    </a:cubicBezTo>
                    <a:close/>
                    <a:moveTo>
                      <a:pt x="1171" y="359"/>
                    </a:moveTo>
                    <a:cubicBezTo>
                      <a:pt x="1169" y="355"/>
                      <a:pt x="1166" y="350"/>
                      <a:pt x="1164" y="346"/>
                    </a:cubicBezTo>
                    <a:cubicBezTo>
                      <a:pt x="1178" y="339"/>
                      <a:pt x="1178" y="339"/>
                      <a:pt x="1178" y="339"/>
                    </a:cubicBezTo>
                    <a:cubicBezTo>
                      <a:pt x="1180" y="343"/>
                      <a:pt x="1182" y="348"/>
                      <a:pt x="1184" y="353"/>
                    </a:cubicBezTo>
                    <a:lnTo>
                      <a:pt x="1171" y="359"/>
                    </a:lnTo>
                    <a:close/>
                    <a:moveTo>
                      <a:pt x="76" y="359"/>
                    </a:moveTo>
                    <a:cubicBezTo>
                      <a:pt x="62" y="352"/>
                      <a:pt x="62" y="352"/>
                      <a:pt x="62" y="352"/>
                    </a:cubicBezTo>
                    <a:cubicBezTo>
                      <a:pt x="65" y="348"/>
                      <a:pt x="67" y="343"/>
                      <a:pt x="69" y="339"/>
                    </a:cubicBezTo>
                    <a:cubicBezTo>
                      <a:pt x="83" y="345"/>
                      <a:pt x="83" y="345"/>
                      <a:pt x="83" y="345"/>
                    </a:cubicBezTo>
                    <a:cubicBezTo>
                      <a:pt x="80" y="350"/>
                      <a:pt x="78" y="354"/>
                      <a:pt x="76" y="359"/>
                    </a:cubicBezTo>
                    <a:close/>
                    <a:moveTo>
                      <a:pt x="1134" y="294"/>
                    </a:moveTo>
                    <a:cubicBezTo>
                      <a:pt x="1131" y="290"/>
                      <a:pt x="1129" y="286"/>
                      <a:pt x="1126" y="282"/>
                    </a:cubicBezTo>
                    <a:cubicBezTo>
                      <a:pt x="1138" y="273"/>
                      <a:pt x="1138" y="273"/>
                      <a:pt x="1138" y="273"/>
                    </a:cubicBezTo>
                    <a:cubicBezTo>
                      <a:pt x="1141" y="277"/>
                      <a:pt x="1144" y="281"/>
                      <a:pt x="1147" y="286"/>
                    </a:cubicBezTo>
                    <a:lnTo>
                      <a:pt x="1134" y="294"/>
                    </a:lnTo>
                    <a:close/>
                    <a:moveTo>
                      <a:pt x="113" y="294"/>
                    </a:moveTo>
                    <a:cubicBezTo>
                      <a:pt x="100" y="285"/>
                      <a:pt x="100" y="285"/>
                      <a:pt x="100" y="285"/>
                    </a:cubicBezTo>
                    <a:cubicBezTo>
                      <a:pt x="103" y="281"/>
                      <a:pt x="106" y="277"/>
                      <a:pt x="108" y="273"/>
                    </a:cubicBezTo>
                    <a:cubicBezTo>
                      <a:pt x="121" y="281"/>
                      <a:pt x="121" y="281"/>
                      <a:pt x="121" y="281"/>
                    </a:cubicBezTo>
                    <a:cubicBezTo>
                      <a:pt x="118" y="285"/>
                      <a:pt x="115" y="289"/>
                      <a:pt x="113" y="294"/>
                    </a:cubicBezTo>
                    <a:close/>
                    <a:moveTo>
                      <a:pt x="1090" y="234"/>
                    </a:moveTo>
                    <a:cubicBezTo>
                      <a:pt x="1087" y="230"/>
                      <a:pt x="1083" y="226"/>
                      <a:pt x="1080" y="222"/>
                    </a:cubicBezTo>
                    <a:cubicBezTo>
                      <a:pt x="1091" y="212"/>
                      <a:pt x="1091" y="212"/>
                      <a:pt x="1091" y="212"/>
                    </a:cubicBezTo>
                    <a:cubicBezTo>
                      <a:pt x="1095" y="216"/>
                      <a:pt x="1098" y="220"/>
                      <a:pt x="1101" y="224"/>
                    </a:cubicBezTo>
                    <a:lnTo>
                      <a:pt x="1090" y="234"/>
                    </a:lnTo>
                    <a:close/>
                    <a:moveTo>
                      <a:pt x="157" y="233"/>
                    </a:moveTo>
                    <a:cubicBezTo>
                      <a:pt x="145" y="224"/>
                      <a:pt x="145" y="224"/>
                      <a:pt x="145" y="224"/>
                    </a:cubicBezTo>
                    <a:cubicBezTo>
                      <a:pt x="149" y="220"/>
                      <a:pt x="152" y="216"/>
                      <a:pt x="155" y="212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4" y="226"/>
                      <a:pt x="160" y="230"/>
                      <a:pt x="157" y="233"/>
                    </a:cubicBezTo>
                    <a:close/>
                    <a:moveTo>
                      <a:pt x="1038" y="179"/>
                    </a:moveTo>
                    <a:cubicBezTo>
                      <a:pt x="1035" y="176"/>
                      <a:pt x="1031" y="173"/>
                      <a:pt x="1027" y="169"/>
                    </a:cubicBezTo>
                    <a:cubicBezTo>
                      <a:pt x="1037" y="158"/>
                      <a:pt x="1037" y="158"/>
                      <a:pt x="1037" y="158"/>
                    </a:cubicBezTo>
                    <a:cubicBezTo>
                      <a:pt x="1041" y="161"/>
                      <a:pt x="1045" y="165"/>
                      <a:pt x="1049" y="168"/>
                    </a:cubicBezTo>
                    <a:lnTo>
                      <a:pt x="1038" y="179"/>
                    </a:lnTo>
                    <a:close/>
                    <a:moveTo>
                      <a:pt x="209" y="179"/>
                    </a:moveTo>
                    <a:cubicBezTo>
                      <a:pt x="198" y="168"/>
                      <a:pt x="198" y="168"/>
                      <a:pt x="198" y="168"/>
                    </a:cubicBezTo>
                    <a:cubicBezTo>
                      <a:pt x="202" y="165"/>
                      <a:pt x="206" y="161"/>
                      <a:pt x="210" y="158"/>
                    </a:cubicBezTo>
                    <a:cubicBezTo>
                      <a:pt x="220" y="169"/>
                      <a:pt x="220" y="169"/>
                      <a:pt x="220" y="169"/>
                    </a:cubicBezTo>
                    <a:cubicBezTo>
                      <a:pt x="216" y="172"/>
                      <a:pt x="212" y="176"/>
                      <a:pt x="209" y="179"/>
                    </a:cubicBezTo>
                    <a:close/>
                    <a:moveTo>
                      <a:pt x="981" y="132"/>
                    </a:moveTo>
                    <a:cubicBezTo>
                      <a:pt x="977" y="129"/>
                      <a:pt x="972" y="126"/>
                      <a:pt x="968" y="123"/>
                    </a:cubicBezTo>
                    <a:cubicBezTo>
                      <a:pt x="977" y="111"/>
                      <a:pt x="977" y="111"/>
                      <a:pt x="977" y="111"/>
                    </a:cubicBezTo>
                    <a:cubicBezTo>
                      <a:pt x="981" y="114"/>
                      <a:pt x="985" y="116"/>
                      <a:pt x="990" y="119"/>
                    </a:cubicBezTo>
                    <a:lnTo>
                      <a:pt x="981" y="132"/>
                    </a:lnTo>
                    <a:close/>
                    <a:moveTo>
                      <a:pt x="266" y="131"/>
                    </a:moveTo>
                    <a:cubicBezTo>
                      <a:pt x="257" y="119"/>
                      <a:pt x="257" y="119"/>
                      <a:pt x="257" y="119"/>
                    </a:cubicBezTo>
                    <a:cubicBezTo>
                      <a:pt x="261" y="116"/>
                      <a:pt x="266" y="113"/>
                      <a:pt x="270" y="110"/>
                    </a:cubicBezTo>
                    <a:cubicBezTo>
                      <a:pt x="278" y="123"/>
                      <a:pt x="278" y="123"/>
                      <a:pt x="278" y="123"/>
                    </a:cubicBezTo>
                    <a:cubicBezTo>
                      <a:pt x="274" y="126"/>
                      <a:pt x="270" y="129"/>
                      <a:pt x="266" y="131"/>
                    </a:cubicBezTo>
                    <a:close/>
                    <a:moveTo>
                      <a:pt x="918" y="92"/>
                    </a:moveTo>
                    <a:cubicBezTo>
                      <a:pt x="913" y="89"/>
                      <a:pt x="909" y="87"/>
                      <a:pt x="904" y="84"/>
                    </a:cubicBezTo>
                    <a:cubicBezTo>
                      <a:pt x="911" y="71"/>
                      <a:pt x="911" y="71"/>
                      <a:pt x="911" y="71"/>
                    </a:cubicBezTo>
                    <a:cubicBezTo>
                      <a:pt x="916" y="73"/>
                      <a:pt x="920" y="76"/>
                      <a:pt x="925" y="78"/>
                    </a:cubicBezTo>
                    <a:lnTo>
                      <a:pt x="918" y="92"/>
                    </a:lnTo>
                    <a:close/>
                    <a:moveTo>
                      <a:pt x="329" y="91"/>
                    </a:moveTo>
                    <a:cubicBezTo>
                      <a:pt x="322" y="78"/>
                      <a:pt x="322" y="78"/>
                      <a:pt x="322" y="78"/>
                    </a:cubicBezTo>
                    <a:cubicBezTo>
                      <a:pt x="327" y="76"/>
                      <a:pt x="331" y="73"/>
                      <a:pt x="336" y="71"/>
                    </a:cubicBezTo>
                    <a:cubicBezTo>
                      <a:pt x="343" y="84"/>
                      <a:pt x="343" y="84"/>
                      <a:pt x="343" y="84"/>
                    </a:cubicBezTo>
                    <a:cubicBezTo>
                      <a:pt x="338" y="86"/>
                      <a:pt x="334" y="89"/>
                      <a:pt x="329" y="91"/>
                    </a:cubicBezTo>
                    <a:close/>
                    <a:moveTo>
                      <a:pt x="850" y="59"/>
                    </a:moveTo>
                    <a:cubicBezTo>
                      <a:pt x="845" y="57"/>
                      <a:pt x="841" y="56"/>
                      <a:pt x="836" y="54"/>
                    </a:cubicBezTo>
                    <a:cubicBezTo>
                      <a:pt x="841" y="40"/>
                      <a:pt x="841" y="40"/>
                      <a:pt x="841" y="40"/>
                    </a:cubicBezTo>
                    <a:cubicBezTo>
                      <a:pt x="846" y="42"/>
                      <a:pt x="851" y="43"/>
                      <a:pt x="856" y="45"/>
                    </a:cubicBezTo>
                    <a:lnTo>
                      <a:pt x="850" y="59"/>
                    </a:lnTo>
                    <a:close/>
                    <a:moveTo>
                      <a:pt x="397" y="59"/>
                    </a:moveTo>
                    <a:cubicBezTo>
                      <a:pt x="391" y="45"/>
                      <a:pt x="391" y="45"/>
                      <a:pt x="391" y="45"/>
                    </a:cubicBezTo>
                    <a:cubicBezTo>
                      <a:pt x="396" y="43"/>
                      <a:pt x="401" y="41"/>
                      <a:pt x="406" y="40"/>
                    </a:cubicBezTo>
                    <a:cubicBezTo>
                      <a:pt x="411" y="54"/>
                      <a:pt x="411" y="54"/>
                      <a:pt x="411" y="54"/>
                    </a:cubicBezTo>
                    <a:cubicBezTo>
                      <a:pt x="406" y="55"/>
                      <a:pt x="402" y="57"/>
                      <a:pt x="397" y="59"/>
                    </a:cubicBezTo>
                    <a:close/>
                    <a:moveTo>
                      <a:pt x="779" y="36"/>
                    </a:moveTo>
                    <a:cubicBezTo>
                      <a:pt x="774" y="34"/>
                      <a:pt x="769" y="33"/>
                      <a:pt x="765" y="32"/>
                    </a:cubicBezTo>
                    <a:cubicBezTo>
                      <a:pt x="768" y="17"/>
                      <a:pt x="768" y="17"/>
                      <a:pt x="768" y="17"/>
                    </a:cubicBezTo>
                    <a:cubicBezTo>
                      <a:pt x="773" y="19"/>
                      <a:pt x="778" y="20"/>
                      <a:pt x="783" y="21"/>
                    </a:cubicBezTo>
                    <a:lnTo>
                      <a:pt x="779" y="36"/>
                    </a:lnTo>
                    <a:close/>
                    <a:moveTo>
                      <a:pt x="468" y="36"/>
                    </a:moveTo>
                    <a:cubicBezTo>
                      <a:pt x="464" y="21"/>
                      <a:pt x="464" y="21"/>
                      <a:pt x="464" y="21"/>
                    </a:cubicBezTo>
                    <a:cubicBezTo>
                      <a:pt x="469" y="20"/>
                      <a:pt x="474" y="18"/>
                      <a:pt x="479" y="17"/>
                    </a:cubicBezTo>
                    <a:cubicBezTo>
                      <a:pt x="483" y="32"/>
                      <a:pt x="483" y="32"/>
                      <a:pt x="483" y="32"/>
                    </a:cubicBezTo>
                    <a:cubicBezTo>
                      <a:pt x="478" y="33"/>
                      <a:pt x="473" y="34"/>
                      <a:pt x="468" y="36"/>
                    </a:cubicBezTo>
                    <a:close/>
                    <a:moveTo>
                      <a:pt x="706" y="21"/>
                    </a:moveTo>
                    <a:cubicBezTo>
                      <a:pt x="701" y="20"/>
                      <a:pt x="696" y="20"/>
                      <a:pt x="691" y="19"/>
                    </a:cubicBezTo>
                    <a:cubicBezTo>
                      <a:pt x="692" y="4"/>
                      <a:pt x="692" y="4"/>
                      <a:pt x="692" y="4"/>
                    </a:cubicBezTo>
                    <a:cubicBezTo>
                      <a:pt x="698" y="5"/>
                      <a:pt x="703" y="5"/>
                      <a:pt x="708" y="6"/>
                    </a:cubicBezTo>
                    <a:lnTo>
                      <a:pt x="706" y="21"/>
                    </a:lnTo>
                    <a:close/>
                    <a:moveTo>
                      <a:pt x="541" y="21"/>
                    </a:moveTo>
                    <a:cubicBezTo>
                      <a:pt x="539" y="6"/>
                      <a:pt x="539" y="6"/>
                      <a:pt x="539" y="6"/>
                    </a:cubicBezTo>
                    <a:cubicBezTo>
                      <a:pt x="544" y="5"/>
                      <a:pt x="550" y="5"/>
                      <a:pt x="555" y="4"/>
                    </a:cubicBezTo>
                    <a:cubicBezTo>
                      <a:pt x="556" y="19"/>
                      <a:pt x="556" y="19"/>
                      <a:pt x="556" y="19"/>
                    </a:cubicBezTo>
                    <a:cubicBezTo>
                      <a:pt x="551" y="20"/>
                      <a:pt x="546" y="20"/>
                      <a:pt x="541" y="21"/>
                    </a:cubicBezTo>
                    <a:close/>
                    <a:moveTo>
                      <a:pt x="616" y="16"/>
                    </a:moveTo>
                    <a:cubicBezTo>
                      <a:pt x="616" y="1"/>
                      <a:pt x="616" y="1"/>
                      <a:pt x="616" y="1"/>
                    </a:cubicBezTo>
                    <a:cubicBezTo>
                      <a:pt x="619" y="0"/>
                      <a:pt x="621" y="0"/>
                      <a:pt x="624" y="0"/>
                    </a:cubicBezTo>
                    <a:cubicBezTo>
                      <a:pt x="627" y="0"/>
                      <a:pt x="629" y="0"/>
                      <a:pt x="631" y="1"/>
                    </a:cubicBezTo>
                    <a:cubicBezTo>
                      <a:pt x="631" y="16"/>
                      <a:pt x="631" y="16"/>
                      <a:pt x="631" y="16"/>
                    </a:cubicBezTo>
                    <a:cubicBezTo>
                      <a:pt x="629" y="16"/>
                      <a:pt x="626" y="16"/>
                      <a:pt x="624" y="16"/>
                    </a:cubicBezTo>
                    <a:cubicBezTo>
                      <a:pt x="621" y="16"/>
                      <a:pt x="619" y="16"/>
                      <a:pt x="616" y="16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54" name="Group 94">
                <a:extLst>
                  <a:ext uri="{FF2B5EF4-FFF2-40B4-BE49-F238E27FC236}">
                    <a16:creationId xmlns:a16="http://schemas.microsoft.com/office/drawing/2014/main" xmlns="" id="{A91EA5D7-A43C-4FDF-83BA-6AFF5C1540F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075113" y="3284538"/>
                <a:ext cx="3894138" cy="227013"/>
                <a:chOff x="4075113" y="3284538"/>
                <a:chExt cx="3894138" cy="227013"/>
              </a:xfrm>
            </p:grpSpPr>
            <p:sp>
              <p:nvSpPr>
                <p:cNvPr id="164" name="Freeform 18">
                  <a:extLst>
                    <a:ext uri="{FF2B5EF4-FFF2-40B4-BE49-F238E27FC236}">
                      <a16:creationId xmlns:a16="http://schemas.microsoft.com/office/drawing/2014/main" xmlns="" id="{2E354205-B150-4C26-9544-9FE0CDD68F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075113" y="3284538"/>
                  <a:ext cx="3894138" cy="61913"/>
                </a:xfrm>
                <a:custGeom>
                  <a:avLst/>
                  <a:gdLst>
                    <a:gd name="T0" fmla="*/ 1809 w 1809"/>
                    <a:gd name="T1" fmla="*/ 14 h 29"/>
                    <a:gd name="T2" fmla="*/ 1794 w 1809"/>
                    <a:gd name="T3" fmla="*/ 29 h 29"/>
                    <a:gd name="T4" fmla="*/ 15 w 1809"/>
                    <a:gd name="T5" fmla="*/ 29 h 29"/>
                    <a:gd name="T6" fmla="*/ 0 w 1809"/>
                    <a:gd name="T7" fmla="*/ 14 h 29"/>
                    <a:gd name="T8" fmla="*/ 15 w 1809"/>
                    <a:gd name="T9" fmla="*/ 0 h 29"/>
                    <a:gd name="T10" fmla="*/ 1794 w 1809"/>
                    <a:gd name="T11" fmla="*/ 0 h 29"/>
                    <a:gd name="T12" fmla="*/ 1809 w 1809"/>
                    <a:gd name="T1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09" h="29">
                      <a:moveTo>
                        <a:pt x="1809" y="14"/>
                      </a:moveTo>
                      <a:cubicBezTo>
                        <a:pt x="1809" y="22"/>
                        <a:pt x="1802" y="29"/>
                        <a:pt x="1794" y="29"/>
                      </a:cubicBezTo>
                      <a:cubicBezTo>
                        <a:pt x="15" y="29"/>
                        <a:pt x="15" y="29"/>
                        <a:pt x="15" y="29"/>
                      </a:cubicBezTo>
                      <a:cubicBezTo>
                        <a:pt x="7" y="29"/>
                        <a:pt x="0" y="22"/>
                        <a:pt x="0" y="14"/>
                      </a:cubicBezTo>
                      <a:cubicBezTo>
                        <a:pt x="0" y="6"/>
                        <a:pt x="7" y="0"/>
                        <a:pt x="15" y="0"/>
                      </a:cubicBezTo>
                      <a:cubicBezTo>
                        <a:pt x="1794" y="0"/>
                        <a:pt x="1794" y="0"/>
                        <a:pt x="1794" y="0"/>
                      </a:cubicBezTo>
                      <a:cubicBezTo>
                        <a:pt x="1802" y="0"/>
                        <a:pt x="1809" y="6"/>
                        <a:pt x="1809" y="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65" name="Freeform 19">
                  <a:extLst>
                    <a:ext uri="{FF2B5EF4-FFF2-40B4-BE49-F238E27FC236}">
                      <a16:creationId xmlns:a16="http://schemas.microsoft.com/office/drawing/2014/main" xmlns="" id="{473E37AD-8EA7-4EC9-81B8-C3ADA8E9A65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4110038" y="3344863"/>
                  <a:ext cx="3825875" cy="166688"/>
                </a:xfrm>
                <a:custGeom>
                  <a:avLst/>
                  <a:gdLst>
                    <a:gd name="T0" fmla="*/ 891 w 1777"/>
                    <a:gd name="T1" fmla="*/ 0 h 78"/>
                    <a:gd name="T2" fmla="*/ 891 w 1777"/>
                    <a:gd name="T3" fmla="*/ 0 h 78"/>
                    <a:gd name="T4" fmla="*/ 888 w 1777"/>
                    <a:gd name="T5" fmla="*/ 0 h 78"/>
                    <a:gd name="T6" fmla="*/ 886 w 1777"/>
                    <a:gd name="T7" fmla="*/ 0 h 78"/>
                    <a:gd name="T8" fmla="*/ 0 w 1777"/>
                    <a:gd name="T9" fmla="*/ 0 h 78"/>
                    <a:gd name="T10" fmla="*/ 130 w 1777"/>
                    <a:gd name="T11" fmla="*/ 78 h 78"/>
                    <a:gd name="T12" fmla="*/ 886 w 1777"/>
                    <a:gd name="T13" fmla="*/ 78 h 78"/>
                    <a:gd name="T14" fmla="*/ 891 w 1777"/>
                    <a:gd name="T15" fmla="*/ 78 h 78"/>
                    <a:gd name="T16" fmla="*/ 1647 w 1777"/>
                    <a:gd name="T17" fmla="*/ 78 h 78"/>
                    <a:gd name="T18" fmla="*/ 1777 w 1777"/>
                    <a:gd name="T19" fmla="*/ 0 h 78"/>
                    <a:gd name="T20" fmla="*/ 891 w 1777"/>
                    <a:gd name="T21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77" h="78">
                      <a:moveTo>
                        <a:pt x="891" y="0"/>
                      </a:moveTo>
                      <a:cubicBezTo>
                        <a:pt x="891" y="0"/>
                        <a:pt x="891" y="0"/>
                        <a:pt x="891" y="0"/>
                      </a:cubicBezTo>
                      <a:cubicBezTo>
                        <a:pt x="890" y="0"/>
                        <a:pt x="889" y="0"/>
                        <a:pt x="888" y="0"/>
                      </a:cubicBezTo>
                      <a:cubicBezTo>
                        <a:pt x="888" y="0"/>
                        <a:pt x="887" y="0"/>
                        <a:pt x="886" y="0"/>
                      </a:cubicBezTo>
                      <a:cubicBezTo>
                        <a:pt x="457" y="0"/>
                        <a:pt x="32" y="0"/>
                        <a:pt x="0" y="0"/>
                      </a:cubicBezTo>
                      <a:cubicBezTo>
                        <a:pt x="54" y="0"/>
                        <a:pt x="103" y="78"/>
                        <a:pt x="130" y="78"/>
                      </a:cubicBezTo>
                      <a:cubicBezTo>
                        <a:pt x="143" y="78"/>
                        <a:pt x="511" y="78"/>
                        <a:pt x="886" y="78"/>
                      </a:cubicBezTo>
                      <a:cubicBezTo>
                        <a:pt x="888" y="78"/>
                        <a:pt x="889" y="78"/>
                        <a:pt x="891" y="78"/>
                      </a:cubicBezTo>
                      <a:cubicBezTo>
                        <a:pt x="1266" y="78"/>
                        <a:pt x="1634" y="78"/>
                        <a:pt x="1647" y="78"/>
                      </a:cubicBezTo>
                      <a:cubicBezTo>
                        <a:pt x="1674" y="78"/>
                        <a:pt x="1722" y="0"/>
                        <a:pt x="1777" y="0"/>
                      </a:cubicBezTo>
                      <a:cubicBezTo>
                        <a:pt x="1744" y="0"/>
                        <a:pt x="1319" y="0"/>
                        <a:pt x="891" y="0"/>
                      </a:cubicBezTo>
                      <a:close/>
                    </a:path>
                  </a:pathLst>
                </a:custGeom>
                <a:solidFill>
                  <a:srgbClr val="003E9A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138" name="Group 93">
              <a:extLst>
                <a:ext uri="{FF2B5EF4-FFF2-40B4-BE49-F238E27FC236}">
                  <a16:creationId xmlns:a16="http://schemas.microsoft.com/office/drawing/2014/main" xmlns="" id="{B859A672-16EF-47D2-AB85-70955A4A8C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44610" y="3508485"/>
              <a:ext cx="3942065" cy="3049513"/>
              <a:chOff x="3776663" y="3475038"/>
              <a:chExt cx="3527425" cy="2728754"/>
            </a:xfrm>
          </p:grpSpPr>
          <p:sp>
            <p:nvSpPr>
              <p:cNvPr id="139" name="Freeform 20">
                <a:extLst>
                  <a:ext uri="{FF2B5EF4-FFF2-40B4-BE49-F238E27FC236}">
                    <a16:creationId xmlns:a16="http://schemas.microsoft.com/office/drawing/2014/main" xmlns="" id="{8C11E908-F948-427A-B348-7D57A33A4F3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18238" y="4211638"/>
                <a:ext cx="1038225" cy="242888"/>
              </a:xfrm>
              <a:custGeom>
                <a:avLst/>
                <a:gdLst>
                  <a:gd name="T0" fmla="*/ 379 w 483"/>
                  <a:gd name="T1" fmla="*/ 0 h 113"/>
                  <a:gd name="T2" fmla="*/ 0 w 483"/>
                  <a:gd name="T3" fmla="*/ 1 h 113"/>
                  <a:gd name="T4" fmla="*/ 0 w 483"/>
                  <a:gd name="T5" fmla="*/ 113 h 113"/>
                  <a:gd name="T6" fmla="*/ 448 w 483"/>
                  <a:gd name="T7" fmla="*/ 112 h 113"/>
                  <a:gd name="T8" fmla="*/ 379 w 483"/>
                  <a:gd name="T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3" h="113">
                    <a:moveTo>
                      <a:pt x="379" y="0"/>
                    </a:moveTo>
                    <a:cubicBezTo>
                      <a:pt x="293" y="0"/>
                      <a:pt x="0" y="1"/>
                      <a:pt x="0" y="1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3"/>
                      <a:pt x="402" y="112"/>
                      <a:pt x="448" y="112"/>
                    </a:cubicBezTo>
                    <a:cubicBezTo>
                      <a:pt x="483" y="59"/>
                      <a:pt x="441" y="0"/>
                      <a:pt x="37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003E9A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0" name="Freeform 21">
                <a:extLst>
                  <a:ext uri="{FF2B5EF4-FFF2-40B4-BE49-F238E27FC236}">
                    <a16:creationId xmlns:a16="http://schemas.microsoft.com/office/drawing/2014/main" xmlns="" id="{5FB1D897-33F9-4A28-9D0F-A3E32A9769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197600" y="3975101"/>
                <a:ext cx="1106488" cy="423863"/>
              </a:xfrm>
              <a:custGeom>
                <a:avLst/>
                <a:gdLst>
                  <a:gd name="T0" fmla="*/ 392 w 514"/>
                  <a:gd name="T1" fmla="*/ 11 h 197"/>
                  <a:gd name="T2" fmla="*/ 13 w 514"/>
                  <a:gd name="T3" fmla="*/ 70 h 197"/>
                  <a:gd name="T4" fmla="*/ 0 w 514"/>
                  <a:gd name="T5" fmla="*/ 197 h 197"/>
                  <a:gd name="T6" fmla="*/ 485 w 514"/>
                  <a:gd name="T7" fmla="*/ 120 h 197"/>
                  <a:gd name="T8" fmla="*/ 392 w 514"/>
                  <a:gd name="T9" fmla="*/ 11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4" h="197">
                    <a:moveTo>
                      <a:pt x="392" y="11"/>
                    </a:moveTo>
                    <a:cubicBezTo>
                      <a:pt x="299" y="25"/>
                      <a:pt x="13" y="70"/>
                      <a:pt x="13" y="70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197"/>
                      <a:pt x="435" y="128"/>
                      <a:pt x="485" y="120"/>
                    </a:cubicBezTo>
                    <a:cubicBezTo>
                      <a:pt x="514" y="57"/>
                      <a:pt x="458" y="0"/>
                      <a:pt x="392" y="1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003E9A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1" name="Freeform 22">
                <a:extLst>
                  <a:ext uri="{FF2B5EF4-FFF2-40B4-BE49-F238E27FC236}">
                    <a16:creationId xmlns:a16="http://schemas.microsoft.com/office/drawing/2014/main" xmlns="" id="{24451587-306D-4738-85DE-2C110F5BFA7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267450" y="3719513"/>
                <a:ext cx="989013" cy="661988"/>
              </a:xfrm>
              <a:custGeom>
                <a:avLst/>
                <a:gdLst>
                  <a:gd name="T0" fmla="*/ 330 w 460"/>
                  <a:gd name="T1" fmla="*/ 27 h 308"/>
                  <a:gd name="T2" fmla="*/ 17 w 460"/>
                  <a:gd name="T3" fmla="*/ 166 h 308"/>
                  <a:gd name="T4" fmla="*/ 0 w 460"/>
                  <a:gd name="T5" fmla="*/ 308 h 308"/>
                  <a:gd name="T6" fmla="*/ 449 w 460"/>
                  <a:gd name="T7" fmla="*/ 109 h 308"/>
                  <a:gd name="T8" fmla="*/ 330 w 460"/>
                  <a:gd name="T9" fmla="*/ 2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0" h="308">
                    <a:moveTo>
                      <a:pt x="330" y="27"/>
                    </a:moveTo>
                    <a:cubicBezTo>
                      <a:pt x="244" y="65"/>
                      <a:pt x="17" y="166"/>
                      <a:pt x="17" y="166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0" y="308"/>
                      <a:pt x="403" y="129"/>
                      <a:pt x="449" y="109"/>
                    </a:cubicBezTo>
                    <a:cubicBezTo>
                      <a:pt x="460" y="40"/>
                      <a:pt x="392" y="0"/>
                      <a:pt x="330" y="2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3000">
                    <a:srgbClr val="003E9A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2" name="Freeform 23">
                <a:extLst>
                  <a:ext uri="{FF2B5EF4-FFF2-40B4-BE49-F238E27FC236}">
                    <a16:creationId xmlns:a16="http://schemas.microsoft.com/office/drawing/2014/main" xmlns="" id="{5BD58209-6DEE-428F-BC69-2053B81207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11750" y="3475038"/>
                <a:ext cx="1979613" cy="1731963"/>
              </a:xfrm>
              <a:custGeom>
                <a:avLst/>
                <a:gdLst>
                  <a:gd name="T0" fmla="*/ 89 w 920"/>
                  <a:gd name="T1" fmla="*/ 240 h 807"/>
                  <a:gd name="T2" fmla="*/ 0 w 920"/>
                  <a:gd name="T3" fmla="*/ 44 h 807"/>
                  <a:gd name="T4" fmla="*/ 180 w 920"/>
                  <a:gd name="T5" fmla="*/ 74 h 807"/>
                  <a:gd name="T6" fmla="*/ 306 w 920"/>
                  <a:gd name="T7" fmla="*/ 330 h 807"/>
                  <a:gd name="T8" fmla="*/ 570 w 920"/>
                  <a:gd name="T9" fmla="*/ 264 h 807"/>
                  <a:gd name="T10" fmla="*/ 781 w 920"/>
                  <a:gd name="T11" fmla="*/ 48 h 807"/>
                  <a:gd name="T12" fmla="*/ 920 w 920"/>
                  <a:gd name="T13" fmla="*/ 81 h 807"/>
                  <a:gd name="T14" fmla="*/ 333 w 920"/>
                  <a:gd name="T15" fmla="*/ 807 h 807"/>
                  <a:gd name="T16" fmla="*/ 124 w 920"/>
                  <a:gd name="T17" fmla="*/ 660 h 807"/>
                  <a:gd name="T18" fmla="*/ 124 w 920"/>
                  <a:gd name="T19" fmla="*/ 482 h 807"/>
                  <a:gd name="T20" fmla="*/ 89 w 920"/>
                  <a:gd name="T21" fmla="*/ 240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0" h="807">
                    <a:moveTo>
                      <a:pt x="89" y="240"/>
                    </a:moveTo>
                    <a:cubicBezTo>
                      <a:pt x="64" y="183"/>
                      <a:pt x="28" y="102"/>
                      <a:pt x="0" y="44"/>
                    </a:cubicBezTo>
                    <a:cubicBezTo>
                      <a:pt x="43" y="2"/>
                      <a:pt x="156" y="26"/>
                      <a:pt x="180" y="74"/>
                    </a:cubicBezTo>
                    <a:cubicBezTo>
                      <a:pt x="188" y="91"/>
                      <a:pt x="277" y="271"/>
                      <a:pt x="306" y="330"/>
                    </a:cubicBezTo>
                    <a:cubicBezTo>
                      <a:pt x="323" y="331"/>
                      <a:pt x="487" y="344"/>
                      <a:pt x="570" y="264"/>
                    </a:cubicBezTo>
                    <a:cubicBezTo>
                      <a:pt x="641" y="196"/>
                      <a:pt x="744" y="85"/>
                      <a:pt x="781" y="48"/>
                    </a:cubicBezTo>
                    <a:cubicBezTo>
                      <a:pt x="828" y="0"/>
                      <a:pt x="907" y="13"/>
                      <a:pt x="920" y="81"/>
                    </a:cubicBezTo>
                    <a:cubicBezTo>
                      <a:pt x="886" y="116"/>
                      <a:pt x="333" y="807"/>
                      <a:pt x="333" y="807"/>
                    </a:cubicBezTo>
                    <a:cubicBezTo>
                      <a:pt x="124" y="660"/>
                      <a:pt x="124" y="660"/>
                      <a:pt x="124" y="660"/>
                    </a:cubicBezTo>
                    <a:cubicBezTo>
                      <a:pt x="124" y="660"/>
                      <a:pt x="124" y="489"/>
                      <a:pt x="124" y="482"/>
                    </a:cubicBezTo>
                    <a:cubicBezTo>
                      <a:pt x="123" y="429"/>
                      <a:pt x="118" y="306"/>
                      <a:pt x="89" y="240"/>
                    </a:cubicBezTo>
                    <a:close/>
                  </a:path>
                </a:pathLst>
              </a:custGeom>
              <a:gradFill flip="none" rotWithShape="1">
                <a:gsLst>
                  <a:gs pos="54000">
                    <a:schemeClr val="accent1">
                      <a:lumMod val="5000"/>
                      <a:lumOff val="95000"/>
                    </a:schemeClr>
                  </a:gs>
                  <a:gs pos="93000">
                    <a:srgbClr val="003E9A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24">
                <a:extLst>
                  <a:ext uri="{FF2B5EF4-FFF2-40B4-BE49-F238E27FC236}">
                    <a16:creationId xmlns:a16="http://schemas.microsoft.com/office/drawing/2014/main" xmlns="" id="{9D39792D-2880-44AF-A19E-73ED3B640C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24450" y="3584576"/>
                <a:ext cx="160338" cy="225425"/>
              </a:xfrm>
              <a:custGeom>
                <a:avLst/>
                <a:gdLst>
                  <a:gd name="T0" fmla="*/ 45 w 75"/>
                  <a:gd name="T1" fmla="*/ 105 h 105"/>
                  <a:gd name="T2" fmla="*/ 0 w 75"/>
                  <a:gd name="T3" fmla="*/ 4 h 105"/>
                  <a:gd name="T4" fmla="*/ 24 w 75"/>
                  <a:gd name="T5" fmla="*/ 1 h 105"/>
                  <a:gd name="T6" fmla="*/ 49 w 75"/>
                  <a:gd name="T7" fmla="*/ 29 h 105"/>
                  <a:gd name="T8" fmla="*/ 69 w 75"/>
                  <a:gd name="T9" fmla="*/ 75 h 105"/>
                  <a:gd name="T10" fmla="*/ 60 w 75"/>
                  <a:gd name="T11" fmla="*/ 98 h 105"/>
                  <a:gd name="T12" fmla="*/ 45 w 75"/>
                  <a:gd name="T13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105">
                    <a:moveTo>
                      <a:pt x="45" y="105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3" y="0"/>
                      <a:pt x="24" y="1"/>
                    </a:cubicBezTo>
                    <a:cubicBezTo>
                      <a:pt x="35" y="2"/>
                      <a:pt x="42" y="14"/>
                      <a:pt x="49" y="29"/>
                    </a:cubicBezTo>
                    <a:cubicBezTo>
                      <a:pt x="49" y="30"/>
                      <a:pt x="69" y="74"/>
                      <a:pt x="69" y="75"/>
                    </a:cubicBezTo>
                    <a:cubicBezTo>
                      <a:pt x="75" y="87"/>
                      <a:pt x="64" y="96"/>
                      <a:pt x="60" y="98"/>
                    </a:cubicBezTo>
                    <a:cubicBezTo>
                      <a:pt x="55" y="100"/>
                      <a:pt x="45" y="105"/>
                      <a:pt x="45" y="105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25">
                <a:extLst>
                  <a:ext uri="{FF2B5EF4-FFF2-40B4-BE49-F238E27FC236}">
                    <a16:creationId xmlns:a16="http://schemas.microsoft.com/office/drawing/2014/main" xmlns="" id="{4F1F2A34-6EB1-440C-8E75-688AD0A5BD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904038" y="3643313"/>
                <a:ext cx="173038" cy="168275"/>
              </a:xfrm>
              <a:custGeom>
                <a:avLst/>
                <a:gdLst>
                  <a:gd name="T0" fmla="*/ 24 w 80"/>
                  <a:gd name="T1" fmla="*/ 79 h 79"/>
                  <a:gd name="T2" fmla="*/ 80 w 80"/>
                  <a:gd name="T3" fmla="*/ 12 h 79"/>
                  <a:gd name="T4" fmla="*/ 57 w 80"/>
                  <a:gd name="T5" fmla="*/ 2 h 79"/>
                  <a:gd name="T6" fmla="*/ 26 w 80"/>
                  <a:gd name="T7" fmla="*/ 23 h 79"/>
                  <a:gd name="T8" fmla="*/ 9 w 80"/>
                  <a:gd name="T9" fmla="*/ 43 h 79"/>
                  <a:gd name="T10" fmla="*/ 12 w 80"/>
                  <a:gd name="T11" fmla="*/ 69 h 79"/>
                  <a:gd name="T12" fmla="*/ 24 w 80"/>
                  <a:gd name="T13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79">
                    <a:moveTo>
                      <a:pt x="24" y="79"/>
                    </a:move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69" y="4"/>
                      <a:pt x="57" y="2"/>
                    </a:cubicBezTo>
                    <a:cubicBezTo>
                      <a:pt x="46" y="0"/>
                      <a:pt x="36" y="9"/>
                      <a:pt x="26" y="23"/>
                    </a:cubicBezTo>
                    <a:cubicBezTo>
                      <a:pt x="25" y="23"/>
                      <a:pt x="9" y="43"/>
                      <a:pt x="9" y="43"/>
                    </a:cubicBezTo>
                    <a:cubicBezTo>
                      <a:pt x="0" y="53"/>
                      <a:pt x="8" y="65"/>
                      <a:pt x="12" y="69"/>
                    </a:cubicBezTo>
                    <a:cubicBezTo>
                      <a:pt x="15" y="72"/>
                      <a:pt x="24" y="79"/>
                      <a:pt x="24" y="79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5" name="Freeform 26">
                <a:extLst>
                  <a:ext uri="{FF2B5EF4-FFF2-40B4-BE49-F238E27FC236}">
                    <a16:creationId xmlns:a16="http://schemas.microsoft.com/office/drawing/2014/main" xmlns="" id="{0EF00DD7-7BD6-48BB-A5FA-80D69543D48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18338" y="3908426"/>
                <a:ext cx="193675" cy="131763"/>
              </a:xfrm>
              <a:custGeom>
                <a:avLst/>
                <a:gdLst>
                  <a:gd name="T0" fmla="*/ 10 w 90"/>
                  <a:gd name="T1" fmla="*/ 61 h 61"/>
                  <a:gd name="T2" fmla="*/ 90 w 90"/>
                  <a:gd name="T3" fmla="*/ 25 h 61"/>
                  <a:gd name="T4" fmla="*/ 73 w 90"/>
                  <a:gd name="T5" fmla="*/ 7 h 61"/>
                  <a:gd name="T6" fmla="*/ 36 w 90"/>
                  <a:gd name="T7" fmla="*/ 11 h 61"/>
                  <a:gd name="T8" fmla="*/ 12 w 90"/>
                  <a:gd name="T9" fmla="*/ 23 h 61"/>
                  <a:gd name="T10" fmla="*/ 3 w 90"/>
                  <a:gd name="T11" fmla="*/ 46 h 61"/>
                  <a:gd name="T12" fmla="*/ 10 w 90"/>
                  <a:gd name="T1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61">
                    <a:moveTo>
                      <a:pt x="10" y="61"/>
                    </a:moveTo>
                    <a:cubicBezTo>
                      <a:pt x="90" y="25"/>
                      <a:pt x="90" y="25"/>
                      <a:pt x="90" y="25"/>
                    </a:cubicBezTo>
                    <a:cubicBezTo>
                      <a:pt x="90" y="25"/>
                      <a:pt x="83" y="14"/>
                      <a:pt x="73" y="7"/>
                    </a:cubicBezTo>
                    <a:cubicBezTo>
                      <a:pt x="64" y="0"/>
                      <a:pt x="52" y="4"/>
                      <a:pt x="36" y="11"/>
                    </a:cubicBezTo>
                    <a:cubicBezTo>
                      <a:pt x="35" y="12"/>
                      <a:pt x="12" y="22"/>
                      <a:pt x="12" y="23"/>
                    </a:cubicBezTo>
                    <a:cubicBezTo>
                      <a:pt x="0" y="28"/>
                      <a:pt x="1" y="42"/>
                      <a:pt x="3" y="46"/>
                    </a:cubicBezTo>
                    <a:cubicBezTo>
                      <a:pt x="5" y="51"/>
                      <a:pt x="10" y="61"/>
                      <a:pt x="10" y="61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27">
                <a:extLst>
                  <a:ext uri="{FF2B5EF4-FFF2-40B4-BE49-F238E27FC236}">
                    <a16:creationId xmlns:a16="http://schemas.microsoft.com/office/drawing/2014/main" xmlns="" id="{635EC774-A2F5-4E07-ABFD-6458BD95B7C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026275" y="4170363"/>
                <a:ext cx="193675" cy="96838"/>
              </a:xfrm>
              <a:custGeom>
                <a:avLst/>
                <a:gdLst>
                  <a:gd name="T0" fmla="*/ 3 w 90"/>
                  <a:gd name="T1" fmla="*/ 45 h 45"/>
                  <a:gd name="T2" fmla="*/ 90 w 90"/>
                  <a:gd name="T3" fmla="*/ 31 h 45"/>
                  <a:gd name="T4" fmla="*/ 79 w 90"/>
                  <a:gd name="T5" fmla="*/ 9 h 45"/>
                  <a:gd name="T6" fmla="*/ 42 w 90"/>
                  <a:gd name="T7" fmla="*/ 4 h 45"/>
                  <a:gd name="T8" fmla="*/ 15 w 90"/>
                  <a:gd name="T9" fmla="*/ 8 h 45"/>
                  <a:gd name="T10" fmla="*/ 1 w 90"/>
                  <a:gd name="T11" fmla="*/ 29 h 45"/>
                  <a:gd name="T12" fmla="*/ 3 w 90"/>
                  <a:gd name="T1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45">
                    <a:moveTo>
                      <a:pt x="3" y="45"/>
                    </a:moveTo>
                    <a:cubicBezTo>
                      <a:pt x="90" y="31"/>
                      <a:pt x="90" y="31"/>
                      <a:pt x="90" y="31"/>
                    </a:cubicBezTo>
                    <a:cubicBezTo>
                      <a:pt x="90" y="31"/>
                      <a:pt x="86" y="18"/>
                      <a:pt x="79" y="9"/>
                    </a:cubicBezTo>
                    <a:cubicBezTo>
                      <a:pt x="72" y="0"/>
                      <a:pt x="59" y="1"/>
                      <a:pt x="42" y="4"/>
                    </a:cubicBezTo>
                    <a:cubicBezTo>
                      <a:pt x="41" y="4"/>
                      <a:pt x="16" y="8"/>
                      <a:pt x="15" y="8"/>
                    </a:cubicBezTo>
                    <a:cubicBezTo>
                      <a:pt x="2" y="10"/>
                      <a:pt x="0" y="24"/>
                      <a:pt x="1" y="29"/>
                    </a:cubicBezTo>
                    <a:cubicBezTo>
                      <a:pt x="2" y="34"/>
                      <a:pt x="3" y="45"/>
                      <a:pt x="3" y="45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28">
                <a:extLst>
                  <a:ext uri="{FF2B5EF4-FFF2-40B4-BE49-F238E27FC236}">
                    <a16:creationId xmlns:a16="http://schemas.microsoft.com/office/drawing/2014/main" xmlns="" id="{002C5618-6EFC-4297-9A8E-82B0155B677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965950" y="4376738"/>
                <a:ext cx="190500" cy="74613"/>
              </a:xfrm>
              <a:custGeom>
                <a:avLst/>
                <a:gdLst>
                  <a:gd name="T0" fmla="*/ 0 w 88"/>
                  <a:gd name="T1" fmla="*/ 35 h 35"/>
                  <a:gd name="T2" fmla="*/ 88 w 88"/>
                  <a:gd name="T3" fmla="*/ 35 h 35"/>
                  <a:gd name="T4" fmla="*/ 80 w 88"/>
                  <a:gd name="T5" fmla="*/ 11 h 35"/>
                  <a:gd name="T6" fmla="*/ 45 w 88"/>
                  <a:gd name="T7" fmla="*/ 1 h 35"/>
                  <a:gd name="T8" fmla="*/ 18 w 88"/>
                  <a:gd name="T9" fmla="*/ 1 h 35"/>
                  <a:gd name="T10" fmla="*/ 0 w 88"/>
                  <a:gd name="T11" fmla="*/ 19 h 35"/>
                  <a:gd name="T12" fmla="*/ 0 w 88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35">
                    <a:moveTo>
                      <a:pt x="0" y="35"/>
                    </a:moveTo>
                    <a:cubicBezTo>
                      <a:pt x="88" y="35"/>
                      <a:pt x="88" y="35"/>
                      <a:pt x="88" y="35"/>
                    </a:cubicBezTo>
                    <a:cubicBezTo>
                      <a:pt x="88" y="35"/>
                      <a:pt x="86" y="22"/>
                      <a:pt x="80" y="11"/>
                    </a:cubicBezTo>
                    <a:cubicBezTo>
                      <a:pt x="75" y="2"/>
                      <a:pt x="62" y="0"/>
                      <a:pt x="45" y="1"/>
                    </a:cubicBezTo>
                    <a:cubicBezTo>
                      <a:pt x="44" y="1"/>
                      <a:pt x="18" y="1"/>
                      <a:pt x="18" y="1"/>
                    </a:cubicBezTo>
                    <a:cubicBezTo>
                      <a:pt x="4" y="1"/>
                      <a:pt x="0" y="14"/>
                      <a:pt x="0" y="19"/>
                    </a:cubicBezTo>
                    <a:cubicBezTo>
                      <a:pt x="0" y="24"/>
                      <a:pt x="0" y="35"/>
                      <a:pt x="0" y="35"/>
                    </a:cubicBezTo>
                    <a:close/>
                  </a:path>
                </a:pathLst>
              </a:custGeom>
              <a:solidFill>
                <a:srgbClr val="003E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29">
                <a:extLst>
                  <a:ext uri="{FF2B5EF4-FFF2-40B4-BE49-F238E27FC236}">
                    <a16:creationId xmlns:a16="http://schemas.microsoft.com/office/drawing/2014/main" xmlns="" id="{A4CA5F93-D7E5-4F2E-BB5D-B9586B77148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37125" y="4619626"/>
                <a:ext cx="1046163" cy="987425"/>
              </a:xfrm>
              <a:custGeom>
                <a:avLst/>
                <a:gdLst>
                  <a:gd name="T0" fmla="*/ 446 w 659"/>
                  <a:gd name="T1" fmla="*/ 622 h 622"/>
                  <a:gd name="T2" fmla="*/ 0 w 659"/>
                  <a:gd name="T3" fmla="*/ 262 h 622"/>
                  <a:gd name="T4" fmla="*/ 213 w 659"/>
                  <a:gd name="T5" fmla="*/ 0 h 622"/>
                  <a:gd name="T6" fmla="*/ 659 w 659"/>
                  <a:gd name="T7" fmla="*/ 360 h 622"/>
                  <a:gd name="T8" fmla="*/ 446 w 659"/>
                  <a:gd name="T9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622">
                    <a:moveTo>
                      <a:pt x="446" y="622"/>
                    </a:moveTo>
                    <a:lnTo>
                      <a:pt x="0" y="262"/>
                    </a:lnTo>
                    <a:lnTo>
                      <a:pt x="213" y="0"/>
                    </a:lnTo>
                    <a:lnTo>
                      <a:pt x="659" y="360"/>
                    </a:lnTo>
                    <a:lnTo>
                      <a:pt x="446" y="6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9" name="Freeform 30">
                <a:extLst>
                  <a:ext uri="{FF2B5EF4-FFF2-40B4-BE49-F238E27FC236}">
                    <a16:creationId xmlns:a16="http://schemas.microsoft.com/office/drawing/2014/main" xmlns="" id="{F999C722-081E-48D8-9090-8812B2F8F03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937125" y="4619626"/>
                <a:ext cx="1046163" cy="987425"/>
              </a:xfrm>
              <a:custGeom>
                <a:avLst/>
                <a:gdLst>
                  <a:gd name="T0" fmla="*/ 446 w 659"/>
                  <a:gd name="T1" fmla="*/ 622 h 622"/>
                  <a:gd name="T2" fmla="*/ 0 w 659"/>
                  <a:gd name="T3" fmla="*/ 262 h 622"/>
                  <a:gd name="T4" fmla="*/ 213 w 659"/>
                  <a:gd name="T5" fmla="*/ 0 h 622"/>
                  <a:gd name="T6" fmla="*/ 659 w 659"/>
                  <a:gd name="T7" fmla="*/ 360 h 622"/>
                  <a:gd name="T8" fmla="*/ 446 w 659"/>
                  <a:gd name="T9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9" h="622">
                    <a:moveTo>
                      <a:pt x="446" y="622"/>
                    </a:moveTo>
                    <a:lnTo>
                      <a:pt x="0" y="262"/>
                    </a:lnTo>
                    <a:lnTo>
                      <a:pt x="213" y="0"/>
                    </a:lnTo>
                    <a:lnTo>
                      <a:pt x="659" y="360"/>
                    </a:lnTo>
                    <a:lnTo>
                      <a:pt x="446" y="6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0" name="Freeform 31">
                <a:extLst>
                  <a:ext uri="{FF2B5EF4-FFF2-40B4-BE49-F238E27FC236}">
                    <a16:creationId xmlns:a16="http://schemas.microsoft.com/office/drawing/2014/main" xmlns="" id="{E5162E24-39CB-466B-94AC-573FD6D4CEC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776663" y="4806951"/>
                <a:ext cx="2124075" cy="1396841"/>
              </a:xfrm>
              <a:custGeom>
                <a:avLst/>
                <a:gdLst>
                  <a:gd name="T0" fmla="*/ 815 w 1338"/>
                  <a:gd name="T1" fmla="*/ 1048 h 1049"/>
                  <a:gd name="T2" fmla="*/ 548 w 1338"/>
                  <a:gd name="T3" fmla="*/ 1049 h 1049"/>
                  <a:gd name="T4" fmla="*/ 0 w 1338"/>
                  <a:gd name="T5" fmla="*/ 1049 h 1049"/>
                  <a:gd name="T6" fmla="*/ 843 w 1338"/>
                  <a:gd name="T7" fmla="*/ 0 h 1049"/>
                  <a:gd name="T8" fmla="*/ 1338 w 1338"/>
                  <a:gd name="T9" fmla="*/ 399 h 1049"/>
                  <a:gd name="T10" fmla="*/ 815 w 1338"/>
                  <a:gd name="T11" fmla="*/ 1048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38" h="1049">
                    <a:moveTo>
                      <a:pt x="815" y="1048"/>
                    </a:moveTo>
                    <a:lnTo>
                      <a:pt x="548" y="1049"/>
                    </a:lnTo>
                    <a:lnTo>
                      <a:pt x="0" y="1049"/>
                    </a:lnTo>
                    <a:lnTo>
                      <a:pt x="843" y="0"/>
                    </a:lnTo>
                    <a:lnTo>
                      <a:pt x="1338" y="399"/>
                    </a:lnTo>
                    <a:lnTo>
                      <a:pt x="815" y="1048"/>
                    </a:lnTo>
                    <a:close/>
                  </a:path>
                </a:pathLst>
              </a:custGeom>
              <a:solidFill>
                <a:srgbClr val="002B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Oval 33">
                <a:extLst>
                  <a:ext uri="{FF2B5EF4-FFF2-40B4-BE49-F238E27FC236}">
                    <a16:creationId xmlns:a16="http://schemas.microsoft.com/office/drawing/2014/main" xmlns="" id="{126A0B5B-B03D-4A29-9C21-BC5858C54C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529263" y="5395913"/>
                <a:ext cx="180975" cy="1809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pic>
        <p:nvPicPr>
          <p:cNvPr id="127" name="Graphic 4" descr="Briefcase">
            <a:extLst>
              <a:ext uri="{FF2B5EF4-FFF2-40B4-BE49-F238E27FC236}">
                <a16:creationId xmlns="" xmlns:a16="http://schemas.microsoft.com/office/drawing/2014/main" id="{FFCA1010-55AE-41E3-9429-A047BF0F495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3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6734" y="1856653"/>
            <a:ext cx="2013779" cy="201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Заголовок 67"/>
          <p:cNvSpPr>
            <a:spLocks noGrp="1"/>
          </p:cNvSpPr>
          <p:nvPr>
            <p:ph type="title"/>
          </p:nvPr>
        </p:nvSpPr>
        <p:spPr>
          <a:xfrm flipH="1" flipV="1">
            <a:off x="1194433" y="5422855"/>
            <a:ext cx="281914" cy="127464"/>
          </a:xfrm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15" name="TextBox 14"/>
          <p:cNvSpPr txBox="1"/>
          <p:nvPr/>
        </p:nvSpPr>
        <p:spPr>
          <a:xfrm>
            <a:off x="11351743" y="6155393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2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108" name="Группа 107"/>
          <p:cNvGrpSpPr/>
          <p:nvPr/>
        </p:nvGrpSpPr>
        <p:grpSpPr>
          <a:xfrm>
            <a:off x="5185478" y="1421510"/>
            <a:ext cx="4621669" cy="589650"/>
            <a:chOff x="5374912" y="2772990"/>
            <a:chExt cx="4621669" cy="589650"/>
          </a:xfrm>
        </p:grpSpPr>
        <p:grpSp>
          <p:nvGrpSpPr>
            <p:cNvPr id="109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74912" y="2772990"/>
              <a:ext cx="592927" cy="589650"/>
              <a:chOff x="7267400" y="1869683"/>
              <a:chExt cx="592927" cy="589650"/>
            </a:xfrm>
          </p:grpSpPr>
          <p:sp>
            <p:nvSpPr>
              <p:cNvPr id="111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87055" y="1889338"/>
                <a:ext cx="550340" cy="550340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29641" y="1935200"/>
                <a:ext cx="465168" cy="461894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67400" y="1869683"/>
                <a:ext cx="592927" cy="589650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7398" y="2108820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Freeform 29">
                <a:extLst>
                  <a:ext uri="{FF2B5EF4-FFF2-40B4-BE49-F238E27FC236}">
                    <a16:creationId xmlns:a16="http://schemas.microsoft.com/office/drawing/2014/main" xmlns="" id="{C395FD29-4FB0-492E-A105-B06471DD23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67226" y="2197266"/>
                <a:ext cx="68794" cy="68794"/>
              </a:xfrm>
              <a:custGeom>
                <a:avLst/>
                <a:gdLst>
                  <a:gd name="T0" fmla="*/ 17 w 36"/>
                  <a:gd name="T1" fmla="*/ 1 h 35"/>
                  <a:gd name="T2" fmla="*/ 1 w 36"/>
                  <a:gd name="T3" fmla="*/ 19 h 35"/>
                  <a:gd name="T4" fmla="*/ 19 w 36"/>
                  <a:gd name="T5" fmla="*/ 34 h 35"/>
                  <a:gd name="T6" fmla="*/ 35 w 36"/>
                  <a:gd name="T7" fmla="*/ 16 h 35"/>
                  <a:gd name="T8" fmla="*/ 17 w 36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17" y="1"/>
                    </a:moveTo>
                    <a:cubicBezTo>
                      <a:pt x="7" y="1"/>
                      <a:pt x="0" y="10"/>
                      <a:pt x="1" y="19"/>
                    </a:cubicBezTo>
                    <a:cubicBezTo>
                      <a:pt x="1" y="28"/>
                      <a:pt x="10" y="35"/>
                      <a:pt x="19" y="34"/>
                    </a:cubicBezTo>
                    <a:cubicBezTo>
                      <a:pt x="29" y="34"/>
                      <a:pt x="36" y="25"/>
                      <a:pt x="35" y="16"/>
                    </a:cubicBezTo>
                    <a:cubicBezTo>
                      <a:pt x="34" y="7"/>
                      <a:pt x="26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54123" y="2020371"/>
                <a:ext cx="252240" cy="229308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10" name="Прямоугольник 109"/>
            <p:cNvSpPr/>
            <p:nvPr/>
          </p:nvSpPr>
          <p:spPr>
            <a:xfrm>
              <a:off x="6089742" y="2851732"/>
              <a:ext cx="390683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ОТРАСЛЕВАЯ ПОДДЕРЖКА</a:t>
              </a:r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5251793" y="3064284"/>
            <a:ext cx="6849358" cy="719910"/>
            <a:chOff x="4896634" y="5174889"/>
            <a:chExt cx="5477195" cy="772349"/>
          </a:xfrm>
        </p:grpSpPr>
        <p:sp>
          <p:nvSpPr>
            <p:cNvPr id="118" name="TextBox 117">
              <a:extLst>
                <a:ext uri="{FF2B5EF4-FFF2-40B4-BE49-F238E27FC236}">
                  <a16:creationId xmlns="" xmlns:a16="http://schemas.microsoft.com/office/drawing/2014/main" id="{CFEE6740-9B35-4802-970C-EE5893354E38}"/>
                </a:ext>
              </a:extLst>
            </p:cNvPr>
            <p:cNvSpPr txBox="1"/>
            <p:nvPr/>
          </p:nvSpPr>
          <p:spPr>
            <a:xfrm>
              <a:off x="5532147" y="5322633"/>
              <a:ext cx="4841682" cy="33019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lvl="0" defTabSz="1219170">
                <a:defRPr/>
              </a:pPr>
              <a:r>
                <a:rPr lang="ru-RU" sz="2000" b="1" dirty="0">
                  <a:solidFill>
                    <a:srgbClr val="F86308"/>
                  </a:solidFill>
                  <a:latin typeface="Palatino Linotype" panose="02040502050505030304" pitchFamily="18" charset="0"/>
                  <a:ea typeface="Roboto" panose="02000000000000000000" pitchFamily="2" charset="0"/>
                </a:rPr>
                <a:t>КОНТРОЛИРУЕМЫЕ СДЕЛКИ</a:t>
              </a:r>
            </a:p>
          </p:txBody>
        </p:sp>
        <p:grpSp>
          <p:nvGrpSpPr>
            <p:cNvPr id="119" name="Group 92">
              <a:extLst>
                <a:ext uri="{FF2B5EF4-FFF2-40B4-BE49-F238E27FC236}">
                  <a16:creationId xmlns:a16="http://schemas.microsoft.com/office/drawing/2014/main" xmlns="" id="{772E7F1D-D3A9-480D-B500-9044677197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96634" y="5174889"/>
              <a:ext cx="518595" cy="772349"/>
              <a:chOff x="7267400" y="1869684"/>
              <a:chExt cx="518595" cy="772349"/>
            </a:xfrm>
          </p:grpSpPr>
          <p:sp>
            <p:nvSpPr>
              <p:cNvPr id="120" name="Freeform 25">
                <a:extLst>
                  <a:ext uri="{FF2B5EF4-FFF2-40B4-BE49-F238E27FC236}">
                    <a16:creationId xmlns:a16="http://schemas.microsoft.com/office/drawing/2014/main" xmlns="" id="{028B9B51-A589-4FD5-A843-AE3DC23F7F0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87056" y="1889340"/>
                <a:ext cx="457972" cy="752693"/>
              </a:xfrm>
              <a:custGeom>
                <a:avLst/>
                <a:gdLst>
                  <a:gd name="T0" fmla="*/ 279 w 285"/>
                  <a:gd name="T1" fmla="*/ 131 h 285"/>
                  <a:gd name="T2" fmla="*/ 154 w 285"/>
                  <a:gd name="T3" fmla="*/ 279 h 285"/>
                  <a:gd name="T4" fmla="*/ 6 w 285"/>
                  <a:gd name="T5" fmla="*/ 154 h 285"/>
                  <a:gd name="T6" fmla="*/ 131 w 285"/>
                  <a:gd name="T7" fmla="*/ 6 h 285"/>
                  <a:gd name="T8" fmla="*/ 279 w 285"/>
                  <a:gd name="T9" fmla="*/ 13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285">
                    <a:moveTo>
                      <a:pt x="279" y="131"/>
                    </a:moveTo>
                    <a:cubicBezTo>
                      <a:pt x="285" y="206"/>
                      <a:pt x="230" y="272"/>
                      <a:pt x="154" y="279"/>
                    </a:cubicBezTo>
                    <a:cubicBezTo>
                      <a:pt x="79" y="285"/>
                      <a:pt x="13" y="230"/>
                      <a:pt x="6" y="154"/>
                    </a:cubicBezTo>
                    <a:cubicBezTo>
                      <a:pt x="0" y="79"/>
                      <a:pt x="56" y="13"/>
                      <a:pt x="131" y="6"/>
                    </a:cubicBezTo>
                    <a:cubicBezTo>
                      <a:pt x="206" y="0"/>
                      <a:pt x="272" y="56"/>
                      <a:pt x="279" y="13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Freeform 26">
                <a:extLst>
                  <a:ext uri="{FF2B5EF4-FFF2-40B4-BE49-F238E27FC236}">
                    <a16:creationId xmlns:a16="http://schemas.microsoft.com/office/drawing/2014/main" xmlns="" id="{2EBED03B-C719-487C-A57D-1E53F8A9DBE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321588" y="1944182"/>
                <a:ext cx="366926" cy="526323"/>
              </a:xfrm>
              <a:custGeom>
                <a:avLst/>
                <a:gdLst>
                  <a:gd name="T0" fmla="*/ 235 w 241"/>
                  <a:gd name="T1" fmla="*/ 110 h 240"/>
                  <a:gd name="T2" fmla="*/ 131 w 241"/>
                  <a:gd name="T3" fmla="*/ 235 h 240"/>
                  <a:gd name="T4" fmla="*/ 6 w 241"/>
                  <a:gd name="T5" fmla="*/ 130 h 240"/>
                  <a:gd name="T6" fmla="*/ 111 w 241"/>
                  <a:gd name="T7" fmla="*/ 5 h 240"/>
                  <a:gd name="T8" fmla="*/ 235 w 241"/>
                  <a:gd name="T9" fmla="*/ 11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40">
                    <a:moveTo>
                      <a:pt x="235" y="110"/>
                    </a:moveTo>
                    <a:cubicBezTo>
                      <a:pt x="241" y="173"/>
                      <a:pt x="194" y="229"/>
                      <a:pt x="131" y="235"/>
                    </a:cubicBezTo>
                    <a:cubicBezTo>
                      <a:pt x="67" y="240"/>
                      <a:pt x="11" y="193"/>
                      <a:pt x="6" y="130"/>
                    </a:cubicBezTo>
                    <a:cubicBezTo>
                      <a:pt x="0" y="67"/>
                      <a:pt x="47" y="11"/>
                      <a:pt x="111" y="5"/>
                    </a:cubicBezTo>
                    <a:cubicBezTo>
                      <a:pt x="174" y="0"/>
                      <a:pt x="230" y="47"/>
                      <a:pt x="235" y="110"/>
                    </a:cubicBezTo>
                    <a:close/>
                  </a:path>
                </a:pathLst>
              </a:custGeom>
              <a:solidFill>
                <a:srgbClr val="202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Freeform 27">
                <a:extLst>
                  <a:ext uri="{FF2B5EF4-FFF2-40B4-BE49-F238E27FC236}">
                    <a16:creationId xmlns:a16="http://schemas.microsoft.com/office/drawing/2014/main" xmlns="" id="{6FF27506-8AF7-45AF-B0D9-6675C2BA98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67400" y="1869684"/>
                <a:ext cx="518595" cy="662043"/>
              </a:xfrm>
              <a:custGeom>
                <a:avLst/>
                <a:gdLst>
                  <a:gd name="T0" fmla="*/ 305 w 308"/>
                  <a:gd name="T1" fmla="*/ 140 h 307"/>
                  <a:gd name="T2" fmla="*/ 303 w 308"/>
                  <a:gd name="T3" fmla="*/ 140 h 307"/>
                  <a:gd name="T4" fmla="*/ 304 w 308"/>
                  <a:gd name="T5" fmla="*/ 153 h 307"/>
                  <a:gd name="T6" fmla="*/ 167 w 308"/>
                  <a:gd name="T7" fmla="*/ 302 h 307"/>
                  <a:gd name="T8" fmla="*/ 154 w 308"/>
                  <a:gd name="T9" fmla="*/ 303 h 307"/>
                  <a:gd name="T10" fmla="*/ 5 w 308"/>
                  <a:gd name="T11" fmla="*/ 166 h 307"/>
                  <a:gd name="T12" fmla="*/ 4 w 308"/>
                  <a:gd name="T13" fmla="*/ 153 h 307"/>
                  <a:gd name="T14" fmla="*/ 141 w 308"/>
                  <a:gd name="T15" fmla="*/ 4 h 307"/>
                  <a:gd name="T16" fmla="*/ 154 w 308"/>
                  <a:gd name="T17" fmla="*/ 4 h 307"/>
                  <a:gd name="T18" fmla="*/ 303 w 308"/>
                  <a:gd name="T19" fmla="*/ 140 h 307"/>
                  <a:gd name="T20" fmla="*/ 305 w 308"/>
                  <a:gd name="T21" fmla="*/ 140 h 307"/>
                  <a:gd name="T22" fmla="*/ 307 w 308"/>
                  <a:gd name="T23" fmla="*/ 140 h 307"/>
                  <a:gd name="T24" fmla="*/ 154 w 308"/>
                  <a:gd name="T25" fmla="*/ 0 h 307"/>
                  <a:gd name="T26" fmla="*/ 141 w 308"/>
                  <a:gd name="T27" fmla="*/ 0 h 307"/>
                  <a:gd name="T28" fmla="*/ 0 w 308"/>
                  <a:gd name="T29" fmla="*/ 153 h 307"/>
                  <a:gd name="T30" fmla="*/ 1 w 308"/>
                  <a:gd name="T31" fmla="*/ 167 h 307"/>
                  <a:gd name="T32" fmla="*/ 154 w 308"/>
                  <a:gd name="T33" fmla="*/ 307 h 307"/>
                  <a:gd name="T34" fmla="*/ 167 w 308"/>
                  <a:gd name="T35" fmla="*/ 306 h 307"/>
                  <a:gd name="T36" fmla="*/ 308 w 308"/>
                  <a:gd name="T37" fmla="*/ 153 h 307"/>
                  <a:gd name="T38" fmla="*/ 307 w 308"/>
                  <a:gd name="T39" fmla="*/ 140 h 307"/>
                  <a:gd name="T40" fmla="*/ 305 w 308"/>
                  <a:gd name="T41" fmla="*/ 14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7">
                    <a:moveTo>
                      <a:pt x="305" y="140"/>
                    </a:moveTo>
                    <a:cubicBezTo>
                      <a:pt x="303" y="140"/>
                      <a:pt x="303" y="140"/>
                      <a:pt x="303" y="140"/>
                    </a:cubicBezTo>
                    <a:cubicBezTo>
                      <a:pt x="303" y="145"/>
                      <a:pt x="304" y="149"/>
                      <a:pt x="304" y="153"/>
                    </a:cubicBezTo>
                    <a:cubicBezTo>
                      <a:pt x="304" y="230"/>
                      <a:pt x="245" y="296"/>
                      <a:pt x="167" y="302"/>
                    </a:cubicBezTo>
                    <a:cubicBezTo>
                      <a:pt x="162" y="303"/>
                      <a:pt x="158" y="303"/>
                      <a:pt x="154" y="303"/>
                    </a:cubicBezTo>
                    <a:cubicBezTo>
                      <a:pt x="77" y="303"/>
                      <a:pt x="12" y="244"/>
                      <a:pt x="5" y="166"/>
                    </a:cubicBezTo>
                    <a:cubicBezTo>
                      <a:pt x="4" y="162"/>
                      <a:pt x="4" y="157"/>
                      <a:pt x="4" y="153"/>
                    </a:cubicBezTo>
                    <a:cubicBezTo>
                      <a:pt x="4" y="76"/>
                      <a:pt x="63" y="11"/>
                      <a:pt x="141" y="4"/>
                    </a:cubicBezTo>
                    <a:cubicBezTo>
                      <a:pt x="145" y="4"/>
                      <a:pt x="150" y="4"/>
                      <a:pt x="154" y="4"/>
                    </a:cubicBezTo>
                    <a:cubicBezTo>
                      <a:pt x="231" y="4"/>
                      <a:pt x="296" y="62"/>
                      <a:pt x="303" y="140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7" y="140"/>
                      <a:pt x="307" y="140"/>
                      <a:pt x="307" y="140"/>
                    </a:cubicBezTo>
                    <a:cubicBezTo>
                      <a:pt x="300" y="60"/>
                      <a:pt x="233" y="0"/>
                      <a:pt x="154" y="0"/>
                    </a:cubicBezTo>
                    <a:cubicBezTo>
                      <a:pt x="150" y="0"/>
                      <a:pt x="145" y="0"/>
                      <a:pt x="141" y="0"/>
                    </a:cubicBezTo>
                    <a:cubicBezTo>
                      <a:pt x="61" y="7"/>
                      <a:pt x="0" y="74"/>
                      <a:pt x="0" y="153"/>
                    </a:cubicBezTo>
                    <a:cubicBezTo>
                      <a:pt x="0" y="158"/>
                      <a:pt x="0" y="162"/>
                      <a:pt x="1" y="167"/>
                    </a:cubicBezTo>
                    <a:cubicBezTo>
                      <a:pt x="8" y="247"/>
                      <a:pt x="75" y="307"/>
                      <a:pt x="154" y="307"/>
                    </a:cubicBezTo>
                    <a:cubicBezTo>
                      <a:pt x="158" y="307"/>
                      <a:pt x="163" y="307"/>
                      <a:pt x="167" y="306"/>
                    </a:cubicBezTo>
                    <a:cubicBezTo>
                      <a:pt x="247" y="299"/>
                      <a:pt x="308" y="232"/>
                      <a:pt x="308" y="153"/>
                    </a:cubicBezTo>
                    <a:cubicBezTo>
                      <a:pt x="308" y="149"/>
                      <a:pt x="307" y="144"/>
                      <a:pt x="307" y="140"/>
                    </a:cubicBezTo>
                    <a:lnTo>
                      <a:pt x="305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Freeform 28">
                <a:extLst>
                  <a:ext uri="{FF2B5EF4-FFF2-40B4-BE49-F238E27FC236}">
                    <a16:creationId xmlns:a16="http://schemas.microsoft.com/office/drawing/2014/main" xmlns="" id="{8767C07A-B4DC-4B31-A698-66D9284C17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49899" y="2116627"/>
                <a:ext cx="163792" cy="147414"/>
              </a:xfrm>
              <a:custGeom>
                <a:avLst/>
                <a:gdLst>
                  <a:gd name="T0" fmla="*/ 9 w 84"/>
                  <a:gd name="T1" fmla="*/ 4 h 77"/>
                  <a:gd name="T2" fmla="*/ 1 w 84"/>
                  <a:gd name="T3" fmla="*/ 13 h 77"/>
                  <a:gd name="T4" fmla="*/ 10 w 84"/>
                  <a:gd name="T5" fmla="*/ 21 h 77"/>
                  <a:gd name="T6" fmla="*/ 66 w 84"/>
                  <a:gd name="T7" fmla="*/ 69 h 77"/>
                  <a:gd name="T8" fmla="*/ 75 w 84"/>
                  <a:gd name="T9" fmla="*/ 77 h 77"/>
                  <a:gd name="T10" fmla="*/ 83 w 84"/>
                  <a:gd name="T11" fmla="*/ 67 h 77"/>
                  <a:gd name="T12" fmla="*/ 9 w 84"/>
                  <a:gd name="T1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77">
                    <a:moveTo>
                      <a:pt x="9" y="4"/>
                    </a:moveTo>
                    <a:cubicBezTo>
                      <a:pt x="4" y="4"/>
                      <a:pt x="0" y="8"/>
                      <a:pt x="1" y="13"/>
                    </a:cubicBezTo>
                    <a:cubicBezTo>
                      <a:pt x="1" y="18"/>
                      <a:pt x="5" y="22"/>
                      <a:pt x="10" y="21"/>
                    </a:cubicBezTo>
                    <a:cubicBezTo>
                      <a:pt x="39" y="19"/>
                      <a:pt x="64" y="40"/>
                      <a:pt x="66" y="69"/>
                    </a:cubicBezTo>
                    <a:cubicBezTo>
                      <a:pt x="67" y="73"/>
                      <a:pt x="71" y="77"/>
                      <a:pt x="75" y="77"/>
                    </a:cubicBezTo>
                    <a:cubicBezTo>
                      <a:pt x="80" y="76"/>
                      <a:pt x="84" y="72"/>
                      <a:pt x="83" y="67"/>
                    </a:cubicBezTo>
                    <a:cubicBezTo>
                      <a:pt x="80" y="29"/>
                      <a:pt x="47" y="0"/>
                      <a:pt x="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Freeform 29">
                <a:extLst>
                  <a:ext uri="{FF2B5EF4-FFF2-40B4-BE49-F238E27FC236}">
                    <a16:creationId xmlns:a16="http://schemas.microsoft.com/office/drawing/2014/main" xmlns="" id="{C395FD29-4FB0-492E-A105-B06471DD232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67226" y="2197266"/>
                <a:ext cx="68794" cy="68794"/>
              </a:xfrm>
              <a:custGeom>
                <a:avLst/>
                <a:gdLst>
                  <a:gd name="T0" fmla="*/ 17 w 36"/>
                  <a:gd name="T1" fmla="*/ 1 h 35"/>
                  <a:gd name="T2" fmla="*/ 1 w 36"/>
                  <a:gd name="T3" fmla="*/ 19 h 35"/>
                  <a:gd name="T4" fmla="*/ 19 w 36"/>
                  <a:gd name="T5" fmla="*/ 34 h 35"/>
                  <a:gd name="T6" fmla="*/ 35 w 36"/>
                  <a:gd name="T7" fmla="*/ 16 h 35"/>
                  <a:gd name="T8" fmla="*/ 17 w 36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17" y="1"/>
                    </a:moveTo>
                    <a:cubicBezTo>
                      <a:pt x="7" y="1"/>
                      <a:pt x="0" y="10"/>
                      <a:pt x="1" y="19"/>
                    </a:cubicBezTo>
                    <a:cubicBezTo>
                      <a:pt x="1" y="28"/>
                      <a:pt x="10" y="35"/>
                      <a:pt x="19" y="34"/>
                    </a:cubicBezTo>
                    <a:cubicBezTo>
                      <a:pt x="29" y="34"/>
                      <a:pt x="36" y="25"/>
                      <a:pt x="35" y="16"/>
                    </a:cubicBezTo>
                    <a:cubicBezTo>
                      <a:pt x="34" y="7"/>
                      <a:pt x="26" y="0"/>
                      <a:pt x="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Freeform 30">
                <a:extLst>
                  <a:ext uri="{FF2B5EF4-FFF2-40B4-BE49-F238E27FC236}">
                    <a16:creationId xmlns:a16="http://schemas.microsoft.com/office/drawing/2014/main" xmlns="" id="{387EC122-EADC-4CEF-82DB-7C30D07B283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433850" y="2027984"/>
                <a:ext cx="252240" cy="230472"/>
              </a:xfrm>
              <a:custGeom>
                <a:avLst/>
                <a:gdLst>
                  <a:gd name="T0" fmla="*/ 8 w 131"/>
                  <a:gd name="T1" fmla="*/ 6 h 119"/>
                  <a:gd name="T2" fmla="*/ 0 w 131"/>
                  <a:gd name="T3" fmla="*/ 15 h 119"/>
                  <a:gd name="T4" fmla="*/ 9 w 131"/>
                  <a:gd name="T5" fmla="*/ 23 h 119"/>
                  <a:gd name="T6" fmla="*/ 9 w 131"/>
                  <a:gd name="T7" fmla="*/ 23 h 119"/>
                  <a:gd name="T8" fmla="*/ 113 w 131"/>
                  <a:gd name="T9" fmla="*/ 111 h 119"/>
                  <a:gd name="T10" fmla="*/ 123 w 131"/>
                  <a:gd name="T11" fmla="*/ 119 h 119"/>
                  <a:gd name="T12" fmla="*/ 131 w 131"/>
                  <a:gd name="T13" fmla="*/ 109 h 119"/>
                  <a:gd name="T14" fmla="*/ 8 w 131"/>
                  <a:gd name="T15" fmla="*/ 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1" h="119">
                    <a:moveTo>
                      <a:pt x="8" y="6"/>
                    </a:moveTo>
                    <a:cubicBezTo>
                      <a:pt x="3" y="6"/>
                      <a:pt x="0" y="10"/>
                      <a:pt x="0" y="15"/>
                    </a:cubicBezTo>
                    <a:cubicBezTo>
                      <a:pt x="0" y="20"/>
                      <a:pt x="5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2" y="19"/>
                      <a:pt x="109" y="58"/>
                      <a:pt x="113" y="111"/>
                    </a:cubicBezTo>
                    <a:cubicBezTo>
                      <a:pt x="114" y="115"/>
                      <a:pt x="118" y="119"/>
                      <a:pt x="123" y="119"/>
                    </a:cubicBezTo>
                    <a:cubicBezTo>
                      <a:pt x="128" y="118"/>
                      <a:pt x="131" y="114"/>
                      <a:pt x="131" y="109"/>
                    </a:cubicBezTo>
                    <a:cubicBezTo>
                      <a:pt x="125" y="47"/>
                      <a:pt x="70" y="0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0" name="Freeform 29">
            <a:extLst>
              <a:ext uri="{FF2B5EF4-FFF2-40B4-BE49-F238E27FC236}">
                <a16:creationId xmlns:a16="http://schemas.microsoft.com/office/drawing/2014/main" xmlns="" id="{C395FD29-4FB0-492E-A105-B06471DD232A}"/>
              </a:ext>
            </a:extLst>
          </p:cNvPr>
          <p:cNvSpPr>
            <a:spLocks noChangeAspect="1"/>
          </p:cNvSpPr>
          <p:nvPr/>
        </p:nvSpPr>
        <p:spPr bwMode="auto">
          <a:xfrm>
            <a:off x="5780284" y="2587905"/>
            <a:ext cx="68794" cy="68794"/>
          </a:xfrm>
          <a:custGeom>
            <a:avLst/>
            <a:gdLst>
              <a:gd name="T0" fmla="*/ 17 w 36"/>
              <a:gd name="T1" fmla="*/ 1 h 35"/>
              <a:gd name="T2" fmla="*/ 1 w 36"/>
              <a:gd name="T3" fmla="*/ 19 h 35"/>
              <a:gd name="T4" fmla="*/ 19 w 36"/>
              <a:gd name="T5" fmla="*/ 34 h 35"/>
              <a:gd name="T6" fmla="*/ 35 w 36"/>
              <a:gd name="T7" fmla="*/ 16 h 35"/>
              <a:gd name="T8" fmla="*/ 17 w 3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5">
                <a:moveTo>
                  <a:pt x="17" y="1"/>
                </a:moveTo>
                <a:cubicBezTo>
                  <a:pt x="7" y="1"/>
                  <a:pt x="0" y="10"/>
                  <a:pt x="1" y="19"/>
                </a:cubicBezTo>
                <a:cubicBezTo>
                  <a:pt x="1" y="28"/>
                  <a:pt x="10" y="35"/>
                  <a:pt x="19" y="34"/>
                </a:cubicBezTo>
                <a:cubicBezTo>
                  <a:pt x="29" y="34"/>
                  <a:pt x="36" y="25"/>
                  <a:pt x="35" y="16"/>
                </a:cubicBezTo>
                <a:cubicBezTo>
                  <a:pt x="34" y="7"/>
                  <a:pt x="26" y="0"/>
                  <a:pt x="1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Freeform 29">
            <a:extLst>
              <a:ext uri="{FF2B5EF4-FFF2-40B4-BE49-F238E27FC236}">
                <a16:creationId xmlns:a16="http://schemas.microsoft.com/office/drawing/2014/main" xmlns="" id="{C395FD29-4FB0-492E-A105-B06471DD232A}"/>
              </a:ext>
            </a:extLst>
          </p:cNvPr>
          <p:cNvSpPr>
            <a:spLocks noChangeAspect="1"/>
          </p:cNvSpPr>
          <p:nvPr/>
        </p:nvSpPr>
        <p:spPr bwMode="auto">
          <a:xfrm>
            <a:off x="5782078" y="2589699"/>
            <a:ext cx="67000" cy="67000"/>
          </a:xfrm>
          <a:custGeom>
            <a:avLst/>
            <a:gdLst>
              <a:gd name="T0" fmla="*/ 17 w 36"/>
              <a:gd name="T1" fmla="*/ 1 h 35"/>
              <a:gd name="T2" fmla="*/ 1 w 36"/>
              <a:gd name="T3" fmla="*/ 19 h 35"/>
              <a:gd name="T4" fmla="*/ 19 w 36"/>
              <a:gd name="T5" fmla="*/ 34 h 35"/>
              <a:gd name="T6" fmla="*/ 35 w 36"/>
              <a:gd name="T7" fmla="*/ 16 h 35"/>
              <a:gd name="T8" fmla="*/ 17 w 3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5">
                <a:moveTo>
                  <a:pt x="17" y="1"/>
                </a:moveTo>
                <a:cubicBezTo>
                  <a:pt x="7" y="1"/>
                  <a:pt x="0" y="10"/>
                  <a:pt x="1" y="19"/>
                </a:cubicBezTo>
                <a:cubicBezTo>
                  <a:pt x="1" y="28"/>
                  <a:pt x="10" y="35"/>
                  <a:pt x="19" y="34"/>
                </a:cubicBezTo>
                <a:cubicBezTo>
                  <a:pt x="29" y="34"/>
                  <a:pt x="36" y="25"/>
                  <a:pt x="35" y="16"/>
                </a:cubicBezTo>
                <a:cubicBezTo>
                  <a:pt x="34" y="7"/>
                  <a:pt x="26" y="0"/>
                  <a:pt x="1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Freeform 30">
            <a:extLst>
              <a:ext uri="{FF2B5EF4-FFF2-40B4-BE49-F238E27FC236}">
                <a16:creationId xmlns:a16="http://schemas.microsoft.com/office/drawing/2014/main" xmlns="" id="{387EC122-EADC-4CEF-82DB-7C30D07B2839}"/>
              </a:ext>
            </a:extLst>
          </p:cNvPr>
          <p:cNvSpPr>
            <a:spLocks noChangeAspect="1"/>
          </p:cNvSpPr>
          <p:nvPr/>
        </p:nvSpPr>
        <p:spPr bwMode="auto">
          <a:xfrm>
            <a:off x="3615501" y="5569602"/>
            <a:ext cx="270840" cy="229308"/>
          </a:xfrm>
          <a:custGeom>
            <a:avLst/>
            <a:gdLst>
              <a:gd name="T0" fmla="*/ 8 w 131"/>
              <a:gd name="T1" fmla="*/ 6 h 119"/>
              <a:gd name="T2" fmla="*/ 0 w 131"/>
              <a:gd name="T3" fmla="*/ 15 h 119"/>
              <a:gd name="T4" fmla="*/ 9 w 131"/>
              <a:gd name="T5" fmla="*/ 23 h 119"/>
              <a:gd name="T6" fmla="*/ 9 w 131"/>
              <a:gd name="T7" fmla="*/ 23 h 119"/>
              <a:gd name="T8" fmla="*/ 113 w 131"/>
              <a:gd name="T9" fmla="*/ 111 h 119"/>
              <a:gd name="T10" fmla="*/ 123 w 131"/>
              <a:gd name="T11" fmla="*/ 119 h 119"/>
              <a:gd name="T12" fmla="*/ 131 w 131"/>
              <a:gd name="T13" fmla="*/ 109 h 119"/>
              <a:gd name="T14" fmla="*/ 8 w 131"/>
              <a:gd name="T15" fmla="*/ 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" h="119">
                <a:moveTo>
                  <a:pt x="8" y="6"/>
                </a:moveTo>
                <a:cubicBezTo>
                  <a:pt x="3" y="6"/>
                  <a:pt x="0" y="10"/>
                  <a:pt x="0" y="15"/>
                </a:cubicBezTo>
                <a:cubicBezTo>
                  <a:pt x="0" y="20"/>
                  <a:pt x="5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62" y="19"/>
                  <a:pt x="109" y="58"/>
                  <a:pt x="113" y="111"/>
                </a:cubicBezTo>
                <a:cubicBezTo>
                  <a:pt x="114" y="115"/>
                  <a:pt x="118" y="119"/>
                  <a:pt x="123" y="119"/>
                </a:cubicBezTo>
                <a:cubicBezTo>
                  <a:pt x="128" y="118"/>
                  <a:pt x="131" y="114"/>
                  <a:pt x="131" y="109"/>
                </a:cubicBezTo>
                <a:cubicBezTo>
                  <a:pt x="125" y="47"/>
                  <a:pt x="70" y="0"/>
                  <a:pt x="8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Freeform 28">
            <a:extLst>
              <a:ext uri="{FF2B5EF4-FFF2-40B4-BE49-F238E27FC236}">
                <a16:creationId xmlns:a16="http://schemas.microsoft.com/office/drawing/2014/main" xmlns="" id="{8767C07A-B4DC-4B31-A698-66D9284C17E3}"/>
              </a:ext>
            </a:extLst>
          </p:cNvPr>
          <p:cNvSpPr>
            <a:spLocks noChangeAspect="1"/>
          </p:cNvSpPr>
          <p:nvPr/>
        </p:nvSpPr>
        <p:spPr bwMode="auto">
          <a:xfrm>
            <a:off x="3635533" y="5634266"/>
            <a:ext cx="175870" cy="147414"/>
          </a:xfrm>
          <a:custGeom>
            <a:avLst/>
            <a:gdLst>
              <a:gd name="T0" fmla="*/ 9 w 84"/>
              <a:gd name="T1" fmla="*/ 4 h 77"/>
              <a:gd name="T2" fmla="*/ 1 w 84"/>
              <a:gd name="T3" fmla="*/ 13 h 77"/>
              <a:gd name="T4" fmla="*/ 10 w 84"/>
              <a:gd name="T5" fmla="*/ 21 h 77"/>
              <a:gd name="T6" fmla="*/ 66 w 84"/>
              <a:gd name="T7" fmla="*/ 69 h 77"/>
              <a:gd name="T8" fmla="*/ 75 w 84"/>
              <a:gd name="T9" fmla="*/ 77 h 77"/>
              <a:gd name="T10" fmla="*/ 83 w 84"/>
              <a:gd name="T11" fmla="*/ 67 h 77"/>
              <a:gd name="T12" fmla="*/ 9 w 84"/>
              <a:gd name="T13" fmla="*/ 4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" h="77">
                <a:moveTo>
                  <a:pt x="9" y="4"/>
                </a:moveTo>
                <a:cubicBezTo>
                  <a:pt x="4" y="4"/>
                  <a:pt x="0" y="8"/>
                  <a:pt x="1" y="13"/>
                </a:cubicBezTo>
                <a:cubicBezTo>
                  <a:pt x="1" y="18"/>
                  <a:pt x="5" y="22"/>
                  <a:pt x="10" y="21"/>
                </a:cubicBezTo>
                <a:cubicBezTo>
                  <a:pt x="39" y="19"/>
                  <a:pt x="64" y="40"/>
                  <a:pt x="66" y="69"/>
                </a:cubicBezTo>
                <a:cubicBezTo>
                  <a:pt x="67" y="73"/>
                  <a:pt x="71" y="77"/>
                  <a:pt x="75" y="77"/>
                </a:cubicBezTo>
                <a:cubicBezTo>
                  <a:pt x="80" y="76"/>
                  <a:pt x="84" y="72"/>
                  <a:pt x="83" y="67"/>
                </a:cubicBezTo>
                <a:cubicBezTo>
                  <a:pt x="80" y="29"/>
                  <a:pt x="47" y="0"/>
                  <a:pt x="9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 29">
            <a:extLst>
              <a:ext uri="{FF2B5EF4-FFF2-40B4-BE49-F238E27FC236}">
                <a16:creationId xmlns:a16="http://schemas.microsoft.com/office/drawing/2014/main" xmlns="" id="{C395FD29-4FB0-492E-A105-B06471DD232A}"/>
              </a:ext>
            </a:extLst>
          </p:cNvPr>
          <p:cNvSpPr>
            <a:spLocks noChangeAspect="1"/>
          </p:cNvSpPr>
          <p:nvPr/>
        </p:nvSpPr>
        <p:spPr bwMode="auto">
          <a:xfrm>
            <a:off x="4663282" y="4208839"/>
            <a:ext cx="86028" cy="64123"/>
          </a:xfrm>
          <a:custGeom>
            <a:avLst/>
            <a:gdLst>
              <a:gd name="T0" fmla="*/ 17 w 36"/>
              <a:gd name="T1" fmla="*/ 1 h 35"/>
              <a:gd name="T2" fmla="*/ 1 w 36"/>
              <a:gd name="T3" fmla="*/ 19 h 35"/>
              <a:gd name="T4" fmla="*/ 19 w 36"/>
              <a:gd name="T5" fmla="*/ 34 h 35"/>
              <a:gd name="T6" fmla="*/ 35 w 36"/>
              <a:gd name="T7" fmla="*/ 16 h 35"/>
              <a:gd name="T8" fmla="*/ 17 w 3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5">
                <a:moveTo>
                  <a:pt x="17" y="1"/>
                </a:moveTo>
                <a:cubicBezTo>
                  <a:pt x="7" y="1"/>
                  <a:pt x="0" y="10"/>
                  <a:pt x="1" y="19"/>
                </a:cubicBezTo>
                <a:cubicBezTo>
                  <a:pt x="1" y="28"/>
                  <a:pt x="10" y="35"/>
                  <a:pt x="19" y="34"/>
                </a:cubicBezTo>
                <a:cubicBezTo>
                  <a:pt x="29" y="34"/>
                  <a:pt x="36" y="25"/>
                  <a:pt x="35" y="16"/>
                </a:cubicBezTo>
                <a:cubicBezTo>
                  <a:pt x="34" y="7"/>
                  <a:pt x="26" y="0"/>
                  <a:pt x="1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Freeform 29">
            <a:extLst>
              <a:ext uri="{FF2B5EF4-FFF2-40B4-BE49-F238E27FC236}">
                <a16:creationId xmlns:a16="http://schemas.microsoft.com/office/drawing/2014/main" xmlns="" id="{C395FD29-4FB0-492E-A105-B06471DD232A}"/>
              </a:ext>
            </a:extLst>
          </p:cNvPr>
          <p:cNvSpPr>
            <a:spLocks noChangeAspect="1"/>
          </p:cNvSpPr>
          <p:nvPr/>
        </p:nvSpPr>
        <p:spPr bwMode="auto">
          <a:xfrm>
            <a:off x="3604728" y="5782183"/>
            <a:ext cx="86028" cy="64123"/>
          </a:xfrm>
          <a:custGeom>
            <a:avLst/>
            <a:gdLst>
              <a:gd name="T0" fmla="*/ 17 w 36"/>
              <a:gd name="T1" fmla="*/ 1 h 35"/>
              <a:gd name="T2" fmla="*/ 1 w 36"/>
              <a:gd name="T3" fmla="*/ 19 h 35"/>
              <a:gd name="T4" fmla="*/ 19 w 36"/>
              <a:gd name="T5" fmla="*/ 34 h 35"/>
              <a:gd name="T6" fmla="*/ 35 w 36"/>
              <a:gd name="T7" fmla="*/ 16 h 35"/>
              <a:gd name="T8" fmla="*/ 17 w 36"/>
              <a:gd name="T9" fmla="*/ 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5">
                <a:moveTo>
                  <a:pt x="17" y="1"/>
                </a:moveTo>
                <a:cubicBezTo>
                  <a:pt x="7" y="1"/>
                  <a:pt x="0" y="10"/>
                  <a:pt x="1" y="19"/>
                </a:cubicBezTo>
                <a:cubicBezTo>
                  <a:pt x="1" y="28"/>
                  <a:pt x="10" y="35"/>
                  <a:pt x="19" y="34"/>
                </a:cubicBezTo>
                <a:cubicBezTo>
                  <a:pt x="29" y="34"/>
                  <a:pt x="36" y="25"/>
                  <a:pt x="35" y="16"/>
                </a:cubicBezTo>
                <a:cubicBezTo>
                  <a:pt x="34" y="7"/>
                  <a:pt x="26" y="0"/>
                  <a:pt x="1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2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857" y="2950373"/>
            <a:ext cx="8191709" cy="11058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БЛАГОДАРЮ ЗА ВНИМАНИЕ!</a:t>
            </a:r>
            <a:endParaRPr lang="ru-RU" sz="4000" b="1" i="1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Заголовок 67"/>
          <p:cNvSpPr>
            <a:spLocks noGrp="1"/>
          </p:cNvSpPr>
          <p:nvPr>
            <p:ph type="title"/>
          </p:nvPr>
        </p:nvSpPr>
        <p:spPr>
          <a:xfrm flipH="1" flipV="1">
            <a:off x="1194433" y="5422855"/>
            <a:ext cx="281914" cy="127464"/>
          </a:xfrm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15" name="TextBox 14"/>
          <p:cNvSpPr txBox="1"/>
          <p:nvPr/>
        </p:nvSpPr>
        <p:spPr>
          <a:xfrm>
            <a:off x="11351743" y="6155393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3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073" y="568423"/>
            <a:ext cx="1913783" cy="1215677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194433" y="499891"/>
            <a:ext cx="8645758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КОНТРОЛЬНЫЕ МЕРОПРИЯТИЯ</a:t>
            </a:r>
            <a:endParaRPr lang="ru-RU" sz="2000" b="1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41073" y="1232785"/>
            <a:ext cx="11465503" cy="679056"/>
            <a:chOff x="275621" y="1832914"/>
            <a:chExt cx="11891952" cy="679056"/>
          </a:xfrm>
        </p:grpSpPr>
        <p:sp>
          <p:nvSpPr>
            <p:cNvPr id="8" name="TextBox 7"/>
            <p:cNvSpPr txBox="1"/>
            <p:nvPr/>
          </p:nvSpPr>
          <p:spPr>
            <a:xfrm>
              <a:off x="916888" y="1832914"/>
              <a:ext cx="112506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Приостановлены выездные налоговые проверки </a:t>
              </a:r>
              <a:r>
                <a:rPr lang="en-US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</a:t>
              </a:r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-компаний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75621" y="1996624"/>
              <a:ext cx="534186" cy="515346"/>
              <a:chOff x="74278" y="1105757"/>
              <a:chExt cx="635935" cy="635935"/>
            </a:xfrm>
          </p:grpSpPr>
          <p:sp>
            <p:nvSpPr>
              <p:cNvPr id="10" name="Oval 108">
                <a:extLst>
                  <a:ext uri="{FF2B5EF4-FFF2-40B4-BE49-F238E27FC236}">
                    <a16:creationId xmlns:a16="http://schemas.microsoft.com/office/drawing/2014/main" xmlns="" id="{3122EAEA-C20D-4933-B375-9628CF60D5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278" y="1105757"/>
                <a:ext cx="635935" cy="635935"/>
              </a:xfrm>
              <a:prstGeom prst="ellipse">
                <a:avLst/>
              </a:pr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10">
                <a:extLst>
                  <a:ext uri="{FF2B5EF4-FFF2-40B4-BE49-F238E27FC236}">
                    <a16:creationId xmlns:a16="http://schemas.microsoft.com/office/drawing/2014/main" xmlns="" id="{E226B23A-58E8-4282-AD12-06B9D61B1A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1727" y="1263389"/>
                <a:ext cx="281036" cy="320669"/>
              </a:xfrm>
              <a:custGeom>
                <a:avLst/>
                <a:gdLst>
                  <a:gd name="T0" fmla="*/ 39 w 156"/>
                  <a:gd name="T1" fmla="*/ 0 h 178"/>
                  <a:gd name="T2" fmla="*/ 39 w 156"/>
                  <a:gd name="T3" fmla="*/ 36 h 178"/>
                  <a:gd name="T4" fmla="*/ 0 w 156"/>
                  <a:gd name="T5" fmla="*/ 36 h 178"/>
                  <a:gd name="T6" fmla="*/ 0 w 156"/>
                  <a:gd name="T7" fmla="*/ 178 h 178"/>
                  <a:gd name="T8" fmla="*/ 156 w 156"/>
                  <a:gd name="T9" fmla="*/ 178 h 178"/>
                  <a:gd name="T10" fmla="*/ 156 w 156"/>
                  <a:gd name="T11" fmla="*/ 0 h 178"/>
                  <a:gd name="T12" fmla="*/ 39 w 156"/>
                  <a:gd name="T13" fmla="*/ 0 h 178"/>
                  <a:gd name="T14" fmla="*/ 26 w 156"/>
                  <a:gd name="T15" fmla="*/ 55 h 178"/>
                  <a:gd name="T16" fmla="*/ 95 w 156"/>
                  <a:gd name="T17" fmla="*/ 55 h 178"/>
                  <a:gd name="T18" fmla="*/ 95 w 156"/>
                  <a:gd name="T19" fmla="*/ 68 h 178"/>
                  <a:gd name="T20" fmla="*/ 26 w 156"/>
                  <a:gd name="T21" fmla="*/ 68 h 178"/>
                  <a:gd name="T22" fmla="*/ 26 w 156"/>
                  <a:gd name="T23" fmla="*/ 55 h 178"/>
                  <a:gd name="T24" fmla="*/ 26 w 156"/>
                  <a:gd name="T25" fmla="*/ 85 h 178"/>
                  <a:gd name="T26" fmla="*/ 48 w 156"/>
                  <a:gd name="T27" fmla="*/ 85 h 178"/>
                  <a:gd name="T28" fmla="*/ 48 w 156"/>
                  <a:gd name="T29" fmla="*/ 99 h 178"/>
                  <a:gd name="T30" fmla="*/ 26 w 156"/>
                  <a:gd name="T31" fmla="*/ 99 h 178"/>
                  <a:gd name="T32" fmla="*/ 26 w 156"/>
                  <a:gd name="T33" fmla="*/ 85 h 178"/>
                  <a:gd name="T34" fmla="*/ 76 w 156"/>
                  <a:gd name="T35" fmla="*/ 131 h 178"/>
                  <a:gd name="T36" fmla="*/ 26 w 156"/>
                  <a:gd name="T37" fmla="*/ 131 h 178"/>
                  <a:gd name="T38" fmla="*/ 26 w 156"/>
                  <a:gd name="T39" fmla="*/ 117 h 178"/>
                  <a:gd name="T40" fmla="*/ 76 w 156"/>
                  <a:gd name="T41" fmla="*/ 117 h 178"/>
                  <a:gd name="T42" fmla="*/ 76 w 156"/>
                  <a:gd name="T43" fmla="*/ 131 h 178"/>
                  <a:gd name="T44" fmla="*/ 109 w 156"/>
                  <a:gd name="T45" fmla="*/ 131 h 178"/>
                  <a:gd name="T46" fmla="*/ 88 w 156"/>
                  <a:gd name="T47" fmla="*/ 131 h 178"/>
                  <a:gd name="T48" fmla="*/ 88 w 156"/>
                  <a:gd name="T49" fmla="*/ 117 h 178"/>
                  <a:gd name="T50" fmla="*/ 109 w 156"/>
                  <a:gd name="T51" fmla="*/ 117 h 178"/>
                  <a:gd name="T52" fmla="*/ 109 w 156"/>
                  <a:gd name="T53" fmla="*/ 131 h 178"/>
                  <a:gd name="T54" fmla="*/ 109 w 156"/>
                  <a:gd name="T55" fmla="*/ 99 h 178"/>
                  <a:gd name="T56" fmla="*/ 59 w 156"/>
                  <a:gd name="T57" fmla="*/ 99 h 178"/>
                  <a:gd name="T58" fmla="*/ 59 w 156"/>
                  <a:gd name="T59" fmla="*/ 85 h 178"/>
                  <a:gd name="T60" fmla="*/ 109 w 156"/>
                  <a:gd name="T61" fmla="*/ 85 h 178"/>
                  <a:gd name="T62" fmla="*/ 109 w 156"/>
                  <a:gd name="T63" fmla="*/ 99 h 178"/>
                  <a:gd name="T64" fmla="*/ 135 w 156"/>
                  <a:gd name="T65" fmla="*/ 99 h 178"/>
                  <a:gd name="T66" fmla="*/ 122 w 156"/>
                  <a:gd name="T67" fmla="*/ 99 h 178"/>
                  <a:gd name="T68" fmla="*/ 122 w 156"/>
                  <a:gd name="T69" fmla="*/ 85 h 178"/>
                  <a:gd name="T70" fmla="*/ 135 w 156"/>
                  <a:gd name="T71" fmla="*/ 85 h 178"/>
                  <a:gd name="T72" fmla="*/ 135 w 156"/>
                  <a:gd name="T73" fmla="*/ 99 h 178"/>
                  <a:gd name="T74" fmla="*/ 135 w 156"/>
                  <a:gd name="T75" fmla="*/ 68 h 178"/>
                  <a:gd name="T76" fmla="*/ 105 w 156"/>
                  <a:gd name="T77" fmla="*/ 68 h 178"/>
                  <a:gd name="T78" fmla="*/ 105 w 156"/>
                  <a:gd name="T79" fmla="*/ 55 h 178"/>
                  <a:gd name="T80" fmla="*/ 135 w 156"/>
                  <a:gd name="T81" fmla="*/ 55 h 178"/>
                  <a:gd name="T82" fmla="*/ 135 w 156"/>
                  <a:gd name="T8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6" h="178">
                    <a:moveTo>
                      <a:pt x="39" y="0"/>
                    </a:moveTo>
                    <a:lnTo>
                      <a:pt x="39" y="36"/>
                    </a:lnTo>
                    <a:lnTo>
                      <a:pt x="0" y="36"/>
                    </a:lnTo>
                    <a:lnTo>
                      <a:pt x="0" y="178"/>
                    </a:lnTo>
                    <a:lnTo>
                      <a:pt x="156" y="178"/>
                    </a:lnTo>
                    <a:lnTo>
                      <a:pt x="156" y="0"/>
                    </a:lnTo>
                    <a:lnTo>
                      <a:pt x="39" y="0"/>
                    </a:lnTo>
                    <a:close/>
                    <a:moveTo>
                      <a:pt x="26" y="55"/>
                    </a:moveTo>
                    <a:lnTo>
                      <a:pt x="95" y="55"/>
                    </a:lnTo>
                    <a:lnTo>
                      <a:pt x="95" y="68"/>
                    </a:lnTo>
                    <a:lnTo>
                      <a:pt x="26" y="68"/>
                    </a:lnTo>
                    <a:lnTo>
                      <a:pt x="26" y="55"/>
                    </a:lnTo>
                    <a:close/>
                    <a:moveTo>
                      <a:pt x="26" y="85"/>
                    </a:moveTo>
                    <a:lnTo>
                      <a:pt x="48" y="85"/>
                    </a:lnTo>
                    <a:lnTo>
                      <a:pt x="48" y="99"/>
                    </a:lnTo>
                    <a:lnTo>
                      <a:pt x="26" y="99"/>
                    </a:lnTo>
                    <a:lnTo>
                      <a:pt x="26" y="85"/>
                    </a:lnTo>
                    <a:close/>
                    <a:moveTo>
                      <a:pt x="76" y="131"/>
                    </a:moveTo>
                    <a:lnTo>
                      <a:pt x="26" y="131"/>
                    </a:lnTo>
                    <a:lnTo>
                      <a:pt x="26" y="117"/>
                    </a:lnTo>
                    <a:lnTo>
                      <a:pt x="76" y="117"/>
                    </a:lnTo>
                    <a:lnTo>
                      <a:pt x="76" y="131"/>
                    </a:lnTo>
                    <a:close/>
                    <a:moveTo>
                      <a:pt x="109" y="131"/>
                    </a:moveTo>
                    <a:lnTo>
                      <a:pt x="88" y="131"/>
                    </a:lnTo>
                    <a:lnTo>
                      <a:pt x="88" y="117"/>
                    </a:lnTo>
                    <a:lnTo>
                      <a:pt x="109" y="117"/>
                    </a:lnTo>
                    <a:lnTo>
                      <a:pt x="109" y="131"/>
                    </a:lnTo>
                    <a:close/>
                    <a:moveTo>
                      <a:pt x="109" y="99"/>
                    </a:moveTo>
                    <a:lnTo>
                      <a:pt x="59" y="99"/>
                    </a:lnTo>
                    <a:lnTo>
                      <a:pt x="59" y="85"/>
                    </a:lnTo>
                    <a:lnTo>
                      <a:pt x="109" y="85"/>
                    </a:lnTo>
                    <a:lnTo>
                      <a:pt x="109" y="99"/>
                    </a:lnTo>
                    <a:close/>
                    <a:moveTo>
                      <a:pt x="135" y="99"/>
                    </a:moveTo>
                    <a:lnTo>
                      <a:pt x="122" y="99"/>
                    </a:lnTo>
                    <a:lnTo>
                      <a:pt x="122" y="85"/>
                    </a:lnTo>
                    <a:lnTo>
                      <a:pt x="135" y="85"/>
                    </a:lnTo>
                    <a:lnTo>
                      <a:pt x="135" y="99"/>
                    </a:lnTo>
                    <a:close/>
                    <a:moveTo>
                      <a:pt x="135" y="68"/>
                    </a:moveTo>
                    <a:lnTo>
                      <a:pt x="105" y="68"/>
                    </a:lnTo>
                    <a:lnTo>
                      <a:pt x="105" y="55"/>
                    </a:lnTo>
                    <a:lnTo>
                      <a:pt x="135" y="55"/>
                    </a:lnTo>
                    <a:lnTo>
                      <a:pt x="13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1021497" y="1678367"/>
            <a:ext cx="10033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приостановила выездные (в том числе повторные) налоговые проверки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марта 2025 года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Исключение составляют только те проверки, которые назначены с согласия руководства вышестоящего налогового органа или ФНС России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24.03.2022 №СД-4-2/3586</a:t>
            </a:r>
            <a:r>
              <a:rPr lang="en-US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500" dirty="0"/>
              <a:t> </a:t>
            </a:r>
            <a:r>
              <a:rPr lang="ru-RU" sz="15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02.03.2022 № 83 «О мерах по обеспечению ускоренного развития отрасли информационных технологий в РФ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</a:p>
          <a:p>
            <a:endParaRPr lang="ru-RU" sz="1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1697" y="3498983"/>
            <a:ext cx="9973727" cy="269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3980" algn="just">
              <a:lnSpc>
                <a:spcPct val="107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3980" algn="just">
              <a:lnSpc>
                <a:spcPct val="107000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  проверок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ЮЛ и ИП, которые являются субъектами малого и среднего предпринимательства (далее – МСП) в части: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ККТ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проверок по решению руководства ФНС России, по требованию органов прокуратуры, а также объектов не исполнивших ранее выданные предостережения) до конца 2024 г; </a:t>
            </a:r>
          </a:p>
          <a:p>
            <a:pPr algn="just">
              <a:lnSpc>
                <a:spcPct val="107000"/>
              </a:lnSpc>
            </a:pP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 РФ от 10.03.2022 №336 продлен на 2024 год  ПП РФ №2140 от 14.12.2023) </a:t>
            </a:r>
          </a:p>
          <a:p>
            <a:pPr indent="93980" algn="just">
              <a:lnSpc>
                <a:spcPct val="107000"/>
              </a:lnSpc>
            </a:pPr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87310" y="3868180"/>
            <a:ext cx="534186" cy="515346"/>
            <a:chOff x="74278" y="1105757"/>
            <a:chExt cx="635935" cy="635935"/>
          </a:xfrm>
        </p:grpSpPr>
        <p:sp>
          <p:nvSpPr>
            <p:cNvPr id="16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108182" y="4125853"/>
            <a:ext cx="100483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 smtClean="0">
              <a:solidFill>
                <a:srgbClr val="1313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>
              <a:solidFill>
                <a:srgbClr val="1313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 smtClean="0">
              <a:solidFill>
                <a:srgbClr val="1313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srgbClr val="1313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606974" y="-262299"/>
            <a:ext cx="2321311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725010" y="48065"/>
            <a:ext cx="1146699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ОТРАСЛЕВАЯ ПОДДЕРЖКА</a:t>
            </a:r>
          </a:p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39882" y="1294557"/>
            <a:ext cx="534186" cy="515346"/>
            <a:chOff x="74278" y="1105757"/>
            <a:chExt cx="635935" cy="635935"/>
          </a:xfrm>
        </p:grpSpPr>
        <p:sp>
          <p:nvSpPr>
            <p:cNvPr id="9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80547" y="1133283"/>
            <a:ext cx="105105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67-ФЗ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по НДС в размере 0%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налогоплательщиков, которые ввели объект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эксплуатацию после 01.01.2022 и включенных в реестр объектов туристской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индустрии,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следующие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в аренду или иное пользование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туристской индустрии</a:t>
            </a:r>
          </a:p>
          <a:p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(Срок: в течение 20 последовательных налоговых периодов, следующим за налоговым периодом, в котором    объект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тур.индустрии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 в эксплуатацию (в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реконструкции); </a:t>
            </a:r>
          </a:p>
          <a:p>
            <a:endParaRPr lang="ru-RU" sz="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 для временного проживания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гостиницах и иных средствах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 30.06.2027)</a:t>
            </a:r>
          </a:p>
          <a:p>
            <a:pPr marL="342900" indent="-342900">
              <a:buFontTx/>
              <a:buChar char="-"/>
            </a:pP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39882" y="4499102"/>
            <a:ext cx="11442846" cy="1646605"/>
            <a:chOff x="403224" y="1379927"/>
            <a:chExt cx="11907751" cy="1539134"/>
          </a:xfrm>
        </p:grpSpPr>
        <p:sp>
          <p:nvSpPr>
            <p:cNvPr id="27" name="TextBox 26"/>
            <p:cNvSpPr txBox="1"/>
            <p:nvPr/>
          </p:nvSpPr>
          <p:spPr>
            <a:xfrm>
              <a:off x="1060289" y="1379927"/>
              <a:ext cx="11250686" cy="1539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Налоговая ставка по налогу на прибыль в размере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0%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организаций 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IT-отрасли за налоговые (отчетные) периоды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2022-2024</a:t>
              </a:r>
              <a:endPara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</a:t>
              </a:r>
              <a:r>
                <a:rPr lang="en-US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Правительства РФ от 0</a:t>
              </a:r>
              <a:r>
                <a:rPr lang="en-US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.03.2022 №296).</a:t>
              </a:r>
            </a:p>
            <a:p>
              <a:endPara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4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403224" y="1415372"/>
              <a:ext cx="534186" cy="515346"/>
              <a:chOff x="230165" y="1422325"/>
              <a:chExt cx="635935" cy="635935"/>
            </a:xfrm>
          </p:grpSpPr>
          <p:sp>
            <p:nvSpPr>
              <p:cNvPr id="29" name="Oval 108">
                <a:extLst>
                  <a:ext uri="{FF2B5EF4-FFF2-40B4-BE49-F238E27FC236}">
                    <a16:creationId xmlns:a16="http://schemas.microsoft.com/office/drawing/2014/main" xmlns="" id="{3122EAEA-C20D-4933-B375-9628CF60D5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0165" y="1422325"/>
                <a:ext cx="635935" cy="635935"/>
              </a:xfrm>
              <a:prstGeom prst="ellipse">
                <a:avLst/>
              </a:pr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Freeform 110">
                <a:extLst>
                  <a:ext uri="{FF2B5EF4-FFF2-40B4-BE49-F238E27FC236}">
                    <a16:creationId xmlns:a16="http://schemas.microsoft.com/office/drawing/2014/main" xmlns="" id="{E226B23A-58E8-4282-AD12-06B9D61B1A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407615" y="1562377"/>
                <a:ext cx="281036" cy="285754"/>
              </a:xfrm>
              <a:custGeom>
                <a:avLst/>
                <a:gdLst>
                  <a:gd name="T0" fmla="*/ 39 w 156"/>
                  <a:gd name="T1" fmla="*/ 0 h 178"/>
                  <a:gd name="T2" fmla="*/ 39 w 156"/>
                  <a:gd name="T3" fmla="*/ 36 h 178"/>
                  <a:gd name="T4" fmla="*/ 0 w 156"/>
                  <a:gd name="T5" fmla="*/ 36 h 178"/>
                  <a:gd name="T6" fmla="*/ 0 w 156"/>
                  <a:gd name="T7" fmla="*/ 178 h 178"/>
                  <a:gd name="T8" fmla="*/ 156 w 156"/>
                  <a:gd name="T9" fmla="*/ 178 h 178"/>
                  <a:gd name="T10" fmla="*/ 156 w 156"/>
                  <a:gd name="T11" fmla="*/ 0 h 178"/>
                  <a:gd name="T12" fmla="*/ 39 w 156"/>
                  <a:gd name="T13" fmla="*/ 0 h 178"/>
                  <a:gd name="T14" fmla="*/ 26 w 156"/>
                  <a:gd name="T15" fmla="*/ 55 h 178"/>
                  <a:gd name="T16" fmla="*/ 95 w 156"/>
                  <a:gd name="T17" fmla="*/ 55 h 178"/>
                  <a:gd name="T18" fmla="*/ 95 w 156"/>
                  <a:gd name="T19" fmla="*/ 68 h 178"/>
                  <a:gd name="T20" fmla="*/ 26 w 156"/>
                  <a:gd name="T21" fmla="*/ 68 h 178"/>
                  <a:gd name="T22" fmla="*/ 26 w 156"/>
                  <a:gd name="T23" fmla="*/ 55 h 178"/>
                  <a:gd name="T24" fmla="*/ 26 w 156"/>
                  <a:gd name="T25" fmla="*/ 85 h 178"/>
                  <a:gd name="T26" fmla="*/ 48 w 156"/>
                  <a:gd name="T27" fmla="*/ 85 h 178"/>
                  <a:gd name="T28" fmla="*/ 48 w 156"/>
                  <a:gd name="T29" fmla="*/ 99 h 178"/>
                  <a:gd name="T30" fmla="*/ 26 w 156"/>
                  <a:gd name="T31" fmla="*/ 99 h 178"/>
                  <a:gd name="T32" fmla="*/ 26 w 156"/>
                  <a:gd name="T33" fmla="*/ 85 h 178"/>
                  <a:gd name="T34" fmla="*/ 76 w 156"/>
                  <a:gd name="T35" fmla="*/ 131 h 178"/>
                  <a:gd name="T36" fmla="*/ 26 w 156"/>
                  <a:gd name="T37" fmla="*/ 131 h 178"/>
                  <a:gd name="T38" fmla="*/ 26 w 156"/>
                  <a:gd name="T39" fmla="*/ 117 h 178"/>
                  <a:gd name="T40" fmla="*/ 76 w 156"/>
                  <a:gd name="T41" fmla="*/ 117 h 178"/>
                  <a:gd name="T42" fmla="*/ 76 w 156"/>
                  <a:gd name="T43" fmla="*/ 131 h 178"/>
                  <a:gd name="T44" fmla="*/ 109 w 156"/>
                  <a:gd name="T45" fmla="*/ 131 h 178"/>
                  <a:gd name="T46" fmla="*/ 88 w 156"/>
                  <a:gd name="T47" fmla="*/ 131 h 178"/>
                  <a:gd name="T48" fmla="*/ 88 w 156"/>
                  <a:gd name="T49" fmla="*/ 117 h 178"/>
                  <a:gd name="T50" fmla="*/ 109 w 156"/>
                  <a:gd name="T51" fmla="*/ 117 h 178"/>
                  <a:gd name="T52" fmla="*/ 109 w 156"/>
                  <a:gd name="T53" fmla="*/ 131 h 178"/>
                  <a:gd name="T54" fmla="*/ 109 w 156"/>
                  <a:gd name="T55" fmla="*/ 99 h 178"/>
                  <a:gd name="T56" fmla="*/ 59 w 156"/>
                  <a:gd name="T57" fmla="*/ 99 h 178"/>
                  <a:gd name="T58" fmla="*/ 59 w 156"/>
                  <a:gd name="T59" fmla="*/ 85 h 178"/>
                  <a:gd name="T60" fmla="*/ 109 w 156"/>
                  <a:gd name="T61" fmla="*/ 85 h 178"/>
                  <a:gd name="T62" fmla="*/ 109 w 156"/>
                  <a:gd name="T63" fmla="*/ 99 h 178"/>
                  <a:gd name="T64" fmla="*/ 135 w 156"/>
                  <a:gd name="T65" fmla="*/ 99 h 178"/>
                  <a:gd name="T66" fmla="*/ 122 w 156"/>
                  <a:gd name="T67" fmla="*/ 99 h 178"/>
                  <a:gd name="T68" fmla="*/ 122 w 156"/>
                  <a:gd name="T69" fmla="*/ 85 h 178"/>
                  <a:gd name="T70" fmla="*/ 135 w 156"/>
                  <a:gd name="T71" fmla="*/ 85 h 178"/>
                  <a:gd name="T72" fmla="*/ 135 w 156"/>
                  <a:gd name="T73" fmla="*/ 99 h 178"/>
                  <a:gd name="T74" fmla="*/ 135 w 156"/>
                  <a:gd name="T75" fmla="*/ 68 h 178"/>
                  <a:gd name="T76" fmla="*/ 105 w 156"/>
                  <a:gd name="T77" fmla="*/ 68 h 178"/>
                  <a:gd name="T78" fmla="*/ 105 w 156"/>
                  <a:gd name="T79" fmla="*/ 55 h 178"/>
                  <a:gd name="T80" fmla="*/ 135 w 156"/>
                  <a:gd name="T81" fmla="*/ 55 h 178"/>
                  <a:gd name="T82" fmla="*/ 135 w 156"/>
                  <a:gd name="T8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6" h="178">
                    <a:moveTo>
                      <a:pt x="39" y="0"/>
                    </a:moveTo>
                    <a:lnTo>
                      <a:pt x="39" y="36"/>
                    </a:lnTo>
                    <a:lnTo>
                      <a:pt x="0" y="36"/>
                    </a:lnTo>
                    <a:lnTo>
                      <a:pt x="0" y="178"/>
                    </a:lnTo>
                    <a:lnTo>
                      <a:pt x="156" y="178"/>
                    </a:lnTo>
                    <a:lnTo>
                      <a:pt x="156" y="0"/>
                    </a:lnTo>
                    <a:lnTo>
                      <a:pt x="39" y="0"/>
                    </a:lnTo>
                    <a:close/>
                    <a:moveTo>
                      <a:pt x="26" y="55"/>
                    </a:moveTo>
                    <a:lnTo>
                      <a:pt x="95" y="55"/>
                    </a:lnTo>
                    <a:lnTo>
                      <a:pt x="95" y="68"/>
                    </a:lnTo>
                    <a:lnTo>
                      <a:pt x="26" y="68"/>
                    </a:lnTo>
                    <a:lnTo>
                      <a:pt x="26" y="55"/>
                    </a:lnTo>
                    <a:close/>
                    <a:moveTo>
                      <a:pt x="26" y="85"/>
                    </a:moveTo>
                    <a:lnTo>
                      <a:pt x="48" y="85"/>
                    </a:lnTo>
                    <a:lnTo>
                      <a:pt x="48" y="99"/>
                    </a:lnTo>
                    <a:lnTo>
                      <a:pt x="26" y="99"/>
                    </a:lnTo>
                    <a:lnTo>
                      <a:pt x="26" y="85"/>
                    </a:lnTo>
                    <a:close/>
                    <a:moveTo>
                      <a:pt x="76" y="131"/>
                    </a:moveTo>
                    <a:lnTo>
                      <a:pt x="26" y="131"/>
                    </a:lnTo>
                    <a:lnTo>
                      <a:pt x="26" y="117"/>
                    </a:lnTo>
                    <a:lnTo>
                      <a:pt x="76" y="117"/>
                    </a:lnTo>
                    <a:lnTo>
                      <a:pt x="76" y="131"/>
                    </a:lnTo>
                    <a:close/>
                    <a:moveTo>
                      <a:pt x="109" y="131"/>
                    </a:moveTo>
                    <a:lnTo>
                      <a:pt x="88" y="131"/>
                    </a:lnTo>
                    <a:lnTo>
                      <a:pt x="88" y="117"/>
                    </a:lnTo>
                    <a:lnTo>
                      <a:pt x="109" y="117"/>
                    </a:lnTo>
                    <a:lnTo>
                      <a:pt x="109" y="131"/>
                    </a:lnTo>
                    <a:close/>
                    <a:moveTo>
                      <a:pt x="109" y="99"/>
                    </a:moveTo>
                    <a:lnTo>
                      <a:pt x="59" y="99"/>
                    </a:lnTo>
                    <a:lnTo>
                      <a:pt x="59" y="85"/>
                    </a:lnTo>
                    <a:lnTo>
                      <a:pt x="109" y="85"/>
                    </a:lnTo>
                    <a:lnTo>
                      <a:pt x="109" y="99"/>
                    </a:lnTo>
                    <a:close/>
                    <a:moveTo>
                      <a:pt x="135" y="99"/>
                    </a:moveTo>
                    <a:lnTo>
                      <a:pt x="122" y="99"/>
                    </a:lnTo>
                    <a:lnTo>
                      <a:pt x="122" y="85"/>
                    </a:lnTo>
                    <a:lnTo>
                      <a:pt x="135" y="85"/>
                    </a:lnTo>
                    <a:lnTo>
                      <a:pt x="135" y="99"/>
                    </a:lnTo>
                    <a:close/>
                    <a:moveTo>
                      <a:pt x="135" y="68"/>
                    </a:moveTo>
                    <a:lnTo>
                      <a:pt x="105" y="68"/>
                    </a:lnTo>
                    <a:lnTo>
                      <a:pt x="105" y="55"/>
                    </a:lnTo>
                    <a:lnTo>
                      <a:pt x="135" y="55"/>
                    </a:lnTo>
                    <a:lnTo>
                      <a:pt x="13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668898" y="6383418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4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130769" y="205951"/>
            <a:ext cx="880533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ПОДДЕРЖКА БИЗНЕСА С ИНОСТРАННЫМ УЧАСТИЕМ</a:t>
            </a:r>
            <a:endParaRPr lang="ru-RU" sz="2400" b="1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79337" y="1249716"/>
            <a:ext cx="539027" cy="505003"/>
            <a:chOff x="2788805" y="3200724"/>
            <a:chExt cx="639761" cy="647243"/>
          </a:xfrm>
        </p:grpSpPr>
        <p:sp>
          <p:nvSpPr>
            <p:cNvPr id="20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098674" y="1057211"/>
            <a:ext cx="1051057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НДФЛ на расходы. </a:t>
            </a: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01.01.2022 года контролирующие лица или учредители иностранных организаций (по состоянию на 31.12.2021), которые получили в 2022 году имущество или имущественные права от этих организаций, могут включить в расходы сумму стоимости этот имущества (имущественных прав), но не выше рыночной стоимости.</a:t>
            </a:r>
          </a:p>
          <a:p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440698" y="3447325"/>
            <a:ext cx="539027" cy="505003"/>
            <a:chOff x="2788805" y="3200724"/>
            <a:chExt cx="639761" cy="647243"/>
          </a:xfrm>
        </p:grpSpPr>
        <p:sp>
          <p:nvSpPr>
            <p:cNvPr id="24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00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98674" y="3289602"/>
            <a:ext cx="105105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НДФЛ</a:t>
            </a: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01.01.2022 года контролирующие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или учредители иностранных организаций (по состоянию на 31.12.2021), которые получили в 2022 году имущество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права от этих организаций,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от уплаты НДФЛ по этому виду дохода.</a:t>
            </a:r>
          </a:p>
          <a:p>
            <a:endParaRPr lang="ru-RU" sz="1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665" y="5906359"/>
            <a:ext cx="6956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(Введены в рамках Федерального закона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 67-ФЗ)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1668898" y="6383418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5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007202" y="372627"/>
            <a:ext cx="880533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F86308"/>
                </a:solidFill>
                <a:latin typeface="Palatino Linotype" panose="02040502050505030304" pitchFamily="18" charset="0"/>
                <a:ea typeface="Roboto" panose="02000000000000000000" pitchFamily="2" charset="0"/>
              </a:rPr>
              <a:t>КОНТРОЛИРУЕМЫЕ СДЕЛКИ</a:t>
            </a:r>
            <a:endParaRPr lang="ru-RU" sz="2400" b="1" dirty="0">
              <a:solidFill>
                <a:srgbClr val="F86308"/>
              </a:solidFill>
              <a:latin typeface="Palatino Linotype" panose="02040502050505030304" pitchFamily="18" charset="0"/>
              <a:ea typeface="Roboto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2026" y="1528742"/>
            <a:ext cx="107416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порог для контролируемых сделок.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два раза увеличен порог для признания сделок контролируемыми – с 60 млн. рублей до 120 млн. рублей</a:t>
            </a:r>
          </a:p>
          <a:p>
            <a:endParaRPr lang="ru-RU" sz="12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88530" y="1558670"/>
            <a:ext cx="534186" cy="515346"/>
            <a:chOff x="74278" y="1105757"/>
            <a:chExt cx="635935" cy="635935"/>
          </a:xfrm>
        </p:grpSpPr>
        <p:sp>
          <p:nvSpPr>
            <p:cNvPr id="10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18258" y="3143907"/>
            <a:ext cx="109388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инвесторов.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признаются контролируемыми сделки, по которым одна из сторон применяет инвестиционный вычет и по котором доходы и (или) расходы по налогу на прибыль возникли 01.01.2022 – 31.12.2024, вне зависимости от даты заключения соответствующего договора.</a:t>
            </a: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70119" y="3204550"/>
            <a:ext cx="534186" cy="515346"/>
            <a:chOff x="74278" y="1105757"/>
            <a:chExt cx="635935" cy="635935"/>
          </a:xfrm>
        </p:grpSpPr>
        <p:sp>
          <p:nvSpPr>
            <p:cNvPr id="17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200">
                <a:solidFill>
                  <a:srgbClr val="000000"/>
                </a:solidFill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76205" y="5659436"/>
            <a:ext cx="6956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(Введены в рамках Федерального закона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 67-ФЗ)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1668898" y="6383418"/>
            <a:ext cx="329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6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242113" y="1546708"/>
            <a:ext cx="11995540" cy="984885"/>
            <a:chOff x="291924" y="4049071"/>
            <a:chExt cx="11936143" cy="920007"/>
          </a:xfrm>
        </p:grpSpPr>
        <p:sp>
          <p:nvSpPr>
            <p:cNvPr id="42" name="TextBox 41"/>
            <p:cNvSpPr txBox="1"/>
            <p:nvPr/>
          </p:nvSpPr>
          <p:spPr>
            <a:xfrm>
              <a:off x="977382" y="4049071"/>
              <a:ext cx="11250685" cy="9200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Введены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специальные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 нормирования 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2022-2023гг.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процентов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контролируемой задолженности, возникшей до 01.03.2022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ru-RU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*Проценты </a:t>
              </a:r>
              <a:r>
                <a:rPr lang="ru-RU" sz="16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контролируемой задолженности в декларации </a:t>
              </a:r>
              <a:r>
                <a:rPr lang="ru-RU" sz="1600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отдельно</a:t>
              </a:r>
              <a:r>
                <a:rPr lang="ru-RU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отражаются</a:t>
              </a:r>
              <a:endPara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291924" y="4127001"/>
              <a:ext cx="534186" cy="471494"/>
              <a:chOff x="93687" y="1025802"/>
              <a:chExt cx="635935" cy="581822"/>
            </a:xfrm>
          </p:grpSpPr>
          <p:sp>
            <p:nvSpPr>
              <p:cNvPr id="44" name="Oval 108">
                <a:extLst>
                  <a:ext uri="{FF2B5EF4-FFF2-40B4-BE49-F238E27FC236}">
                    <a16:creationId xmlns:a16="http://schemas.microsoft.com/office/drawing/2014/main" xmlns="" id="{3122EAEA-C20D-4933-B375-9628CF60D5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3687" y="1025802"/>
                <a:ext cx="635935" cy="581822"/>
              </a:xfrm>
              <a:prstGeom prst="ellipse">
                <a:avLst/>
              </a:pr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Freeform 110">
                <a:extLst>
                  <a:ext uri="{FF2B5EF4-FFF2-40B4-BE49-F238E27FC236}">
                    <a16:creationId xmlns:a16="http://schemas.microsoft.com/office/drawing/2014/main" xmlns="" id="{E226B23A-58E8-4282-AD12-06B9D61B1A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8167" y="1145165"/>
                <a:ext cx="281037" cy="329259"/>
              </a:xfrm>
              <a:custGeom>
                <a:avLst/>
                <a:gdLst>
                  <a:gd name="T0" fmla="*/ 39 w 156"/>
                  <a:gd name="T1" fmla="*/ 0 h 178"/>
                  <a:gd name="T2" fmla="*/ 39 w 156"/>
                  <a:gd name="T3" fmla="*/ 36 h 178"/>
                  <a:gd name="T4" fmla="*/ 0 w 156"/>
                  <a:gd name="T5" fmla="*/ 36 h 178"/>
                  <a:gd name="T6" fmla="*/ 0 w 156"/>
                  <a:gd name="T7" fmla="*/ 178 h 178"/>
                  <a:gd name="T8" fmla="*/ 156 w 156"/>
                  <a:gd name="T9" fmla="*/ 178 h 178"/>
                  <a:gd name="T10" fmla="*/ 156 w 156"/>
                  <a:gd name="T11" fmla="*/ 0 h 178"/>
                  <a:gd name="T12" fmla="*/ 39 w 156"/>
                  <a:gd name="T13" fmla="*/ 0 h 178"/>
                  <a:gd name="T14" fmla="*/ 26 w 156"/>
                  <a:gd name="T15" fmla="*/ 55 h 178"/>
                  <a:gd name="T16" fmla="*/ 95 w 156"/>
                  <a:gd name="T17" fmla="*/ 55 h 178"/>
                  <a:gd name="T18" fmla="*/ 95 w 156"/>
                  <a:gd name="T19" fmla="*/ 68 h 178"/>
                  <a:gd name="T20" fmla="*/ 26 w 156"/>
                  <a:gd name="T21" fmla="*/ 68 h 178"/>
                  <a:gd name="T22" fmla="*/ 26 w 156"/>
                  <a:gd name="T23" fmla="*/ 55 h 178"/>
                  <a:gd name="T24" fmla="*/ 26 w 156"/>
                  <a:gd name="T25" fmla="*/ 85 h 178"/>
                  <a:gd name="T26" fmla="*/ 48 w 156"/>
                  <a:gd name="T27" fmla="*/ 85 h 178"/>
                  <a:gd name="T28" fmla="*/ 48 w 156"/>
                  <a:gd name="T29" fmla="*/ 99 h 178"/>
                  <a:gd name="T30" fmla="*/ 26 w 156"/>
                  <a:gd name="T31" fmla="*/ 99 h 178"/>
                  <a:gd name="T32" fmla="*/ 26 w 156"/>
                  <a:gd name="T33" fmla="*/ 85 h 178"/>
                  <a:gd name="T34" fmla="*/ 76 w 156"/>
                  <a:gd name="T35" fmla="*/ 131 h 178"/>
                  <a:gd name="T36" fmla="*/ 26 w 156"/>
                  <a:gd name="T37" fmla="*/ 131 h 178"/>
                  <a:gd name="T38" fmla="*/ 26 w 156"/>
                  <a:gd name="T39" fmla="*/ 117 h 178"/>
                  <a:gd name="T40" fmla="*/ 76 w 156"/>
                  <a:gd name="T41" fmla="*/ 117 h 178"/>
                  <a:gd name="T42" fmla="*/ 76 w 156"/>
                  <a:gd name="T43" fmla="*/ 131 h 178"/>
                  <a:gd name="T44" fmla="*/ 109 w 156"/>
                  <a:gd name="T45" fmla="*/ 131 h 178"/>
                  <a:gd name="T46" fmla="*/ 88 w 156"/>
                  <a:gd name="T47" fmla="*/ 131 h 178"/>
                  <a:gd name="T48" fmla="*/ 88 w 156"/>
                  <a:gd name="T49" fmla="*/ 117 h 178"/>
                  <a:gd name="T50" fmla="*/ 109 w 156"/>
                  <a:gd name="T51" fmla="*/ 117 h 178"/>
                  <a:gd name="T52" fmla="*/ 109 w 156"/>
                  <a:gd name="T53" fmla="*/ 131 h 178"/>
                  <a:gd name="T54" fmla="*/ 109 w 156"/>
                  <a:gd name="T55" fmla="*/ 99 h 178"/>
                  <a:gd name="T56" fmla="*/ 59 w 156"/>
                  <a:gd name="T57" fmla="*/ 99 h 178"/>
                  <a:gd name="T58" fmla="*/ 59 w 156"/>
                  <a:gd name="T59" fmla="*/ 85 h 178"/>
                  <a:gd name="T60" fmla="*/ 109 w 156"/>
                  <a:gd name="T61" fmla="*/ 85 h 178"/>
                  <a:gd name="T62" fmla="*/ 109 w 156"/>
                  <a:gd name="T63" fmla="*/ 99 h 178"/>
                  <a:gd name="T64" fmla="*/ 135 w 156"/>
                  <a:gd name="T65" fmla="*/ 99 h 178"/>
                  <a:gd name="T66" fmla="*/ 122 w 156"/>
                  <a:gd name="T67" fmla="*/ 99 h 178"/>
                  <a:gd name="T68" fmla="*/ 122 w 156"/>
                  <a:gd name="T69" fmla="*/ 85 h 178"/>
                  <a:gd name="T70" fmla="*/ 135 w 156"/>
                  <a:gd name="T71" fmla="*/ 85 h 178"/>
                  <a:gd name="T72" fmla="*/ 135 w 156"/>
                  <a:gd name="T73" fmla="*/ 99 h 178"/>
                  <a:gd name="T74" fmla="*/ 135 w 156"/>
                  <a:gd name="T75" fmla="*/ 68 h 178"/>
                  <a:gd name="T76" fmla="*/ 105 w 156"/>
                  <a:gd name="T77" fmla="*/ 68 h 178"/>
                  <a:gd name="T78" fmla="*/ 105 w 156"/>
                  <a:gd name="T79" fmla="*/ 55 h 178"/>
                  <a:gd name="T80" fmla="*/ 135 w 156"/>
                  <a:gd name="T81" fmla="*/ 55 h 178"/>
                  <a:gd name="T82" fmla="*/ 135 w 156"/>
                  <a:gd name="T8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6" h="178">
                    <a:moveTo>
                      <a:pt x="39" y="0"/>
                    </a:moveTo>
                    <a:lnTo>
                      <a:pt x="39" y="36"/>
                    </a:lnTo>
                    <a:lnTo>
                      <a:pt x="0" y="36"/>
                    </a:lnTo>
                    <a:lnTo>
                      <a:pt x="0" y="178"/>
                    </a:lnTo>
                    <a:lnTo>
                      <a:pt x="156" y="178"/>
                    </a:lnTo>
                    <a:lnTo>
                      <a:pt x="156" y="0"/>
                    </a:lnTo>
                    <a:lnTo>
                      <a:pt x="39" y="0"/>
                    </a:lnTo>
                    <a:close/>
                    <a:moveTo>
                      <a:pt x="26" y="55"/>
                    </a:moveTo>
                    <a:lnTo>
                      <a:pt x="95" y="55"/>
                    </a:lnTo>
                    <a:lnTo>
                      <a:pt x="95" y="68"/>
                    </a:lnTo>
                    <a:lnTo>
                      <a:pt x="26" y="68"/>
                    </a:lnTo>
                    <a:lnTo>
                      <a:pt x="26" y="55"/>
                    </a:lnTo>
                    <a:close/>
                    <a:moveTo>
                      <a:pt x="26" y="85"/>
                    </a:moveTo>
                    <a:lnTo>
                      <a:pt x="48" y="85"/>
                    </a:lnTo>
                    <a:lnTo>
                      <a:pt x="48" y="99"/>
                    </a:lnTo>
                    <a:lnTo>
                      <a:pt x="26" y="99"/>
                    </a:lnTo>
                    <a:lnTo>
                      <a:pt x="26" y="85"/>
                    </a:lnTo>
                    <a:close/>
                    <a:moveTo>
                      <a:pt x="76" y="131"/>
                    </a:moveTo>
                    <a:lnTo>
                      <a:pt x="26" y="131"/>
                    </a:lnTo>
                    <a:lnTo>
                      <a:pt x="26" y="117"/>
                    </a:lnTo>
                    <a:lnTo>
                      <a:pt x="76" y="117"/>
                    </a:lnTo>
                    <a:lnTo>
                      <a:pt x="76" y="131"/>
                    </a:lnTo>
                    <a:close/>
                    <a:moveTo>
                      <a:pt x="109" y="131"/>
                    </a:moveTo>
                    <a:lnTo>
                      <a:pt x="88" y="131"/>
                    </a:lnTo>
                    <a:lnTo>
                      <a:pt x="88" y="117"/>
                    </a:lnTo>
                    <a:lnTo>
                      <a:pt x="109" y="117"/>
                    </a:lnTo>
                    <a:lnTo>
                      <a:pt x="109" y="131"/>
                    </a:lnTo>
                    <a:close/>
                    <a:moveTo>
                      <a:pt x="109" y="99"/>
                    </a:moveTo>
                    <a:lnTo>
                      <a:pt x="59" y="99"/>
                    </a:lnTo>
                    <a:lnTo>
                      <a:pt x="59" y="85"/>
                    </a:lnTo>
                    <a:lnTo>
                      <a:pt x="109" y="85"/>
                    </a:lnTo>
                    <a:lnTo>
                      <a:pt x="109" y="99"/>
                    </a:lnTo>
                    <a:close/>
                    <a:moveTo>
                      <a:pt x="135" y="99"/>
                    </a:moveTo>
                    <a:lnTo>
                      <a:pt x="122" y="99"/>
                    </a:lnTo>
                    <a:lnTo>
                      <a:pt x="122" y="85"/>
                    </a:lnTo>
                    <a:lnTo>
                      <a:pt x="135" y="85"/>
                    </a:lnTo>
                    <a:lnTo>
                      <a:pt x="135" y="99"/>
                    </a:lnTo>
                    <a:close/>
                    <a:moveTo>
                      <a:pt x="135" y="68"/>
                    </a:moveTo>
                    <a:lnTo>
                      <a:pt x="105" y="68"/>
                    </a:lnTo>
                    <a:lnTo>
                      <a:pt x="105" y="55"/>
                    </a:lnTo>
                    <a:lnTo>
                      <a:pt x="135" y="55"/>
                    </a:lnTo>
                    <a:lnTo>
                      <a:pt x="13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1014376" y="182559"/>
            <a:ext cx="695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НАЛОГУ НА ПРИБЫЛЬ</a:t>
            </a:r>
          </a:p>
        </p:txBody>
      </p:sp>
      <p:sp>
        <p:nvSpPr>
          <p:cNvPr id="39" name="Oval 108">
            <a:extLst>
              <a:ext uri="{FF2B5EF4-FFF2-40B4-BE49-F238E27FC236}">
                <a16:creationId xmlns:a16="http://schemas.microsoft.com/office/drawing/2014/main" xmlns="" id="{3122EAEA-C20D-4933-B375-9628CF60D5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389" y="2849213"/>
            <a:ext cx="514599" cy="514789"/>
          </a:xfrm>
          <a:prstGeom prst="ellipse">
            <a:avLst/>
          </a:prstGeom>
          <a:solidFill>
            <a:srgbClr val="213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40" name="Freeform 110">
            <a:extLst>
              <a:ext uri="{FF2B5EF4-FFF2-40B4-BE49-F238E27FC236}">
                <a16:creationId xmlns:a16="http://schemas.microsoft.com/office/drawing/2014/main" xmlns="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72857" y="2983774"/>
            <a:ext cx="227661" cy="245665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>
              <a:solidFill>
                <a:srgbClr val="000000"/>
              </a:solidFill>
            </a:endParaRPr>
          </a:p>
        </p:txBody>
      </p:sp>
      <p:sp>
        <p:nvSpPr>
          <p:cNvPr id="46" name="Oval 108">
            <a:extLst>
              <a:ext uri="{FF2B5EF4-FFF2-40B4-BE49-F238E27FC236}">
                <a16:creationId xmlns:a16="http://schemas.microsoft.com/office/drawing/2014/main" xmlns="" id="{3122EAEA-C20D-4933-B375-9628CF60D5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8734" y="4751532"/>
            <a:ext cx="515156" cy="515346"/>
          </a:xfrm>
          <a:prstGeom prst="ellipse">
            <a:avLst/>
          </a:prstGeom>
          <a:solidFill>
            <a:srgbClr val="213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47" name="Freeform 110">
            <a:extLst>
              <a:ext uri="{FF2B5EF4-FFF2-40B4-BE49-F238E27FC236}">
                <a16:creationId xmlns:a16="http://schemas.microsoft.com/office/drawing/2014/main" xmlns="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52481" y="4850913"/>
            <a:ext cx="227661" cy="316583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1610753" y="6383418"/>
            <a:ext cx="536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7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208735" y="623170"/>
            <a:ext cx="11508796" cy="954107"/>
            <a:chOff x="275621" y="3252161"/>
            <a:chExt cx="11933928" cy="954107"/>
          </a:xfrm>
        </p:grpSpPr>
        <p:sp>
          <p:nvSpPr>
            <p:cNvPr id="51" name="TextBox 50"/>
            <p:cNvSpPr txBox="1"/>
            <p:nvPr/>
          </p:nvSpPr>
          <p:spPr>
            <a:xfrm>
              <a:off x="958864" y="3252161"/>
              <a:ext cx="112506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2022-2024г.г.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положительные </a:t>
              </a:r>
              <a:r>
                <a:rPr lang="ru-RU" sz="20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отрицательные курсовые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разницы 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валютным 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требованиям (обязательствам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учитываются по мере погашения требований </a:t>
              </a:r>
              <a:r>
                <a:rPr lang="ru-RU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(обязательств</a:t>
              </a:r>
              <a:r>
                <a:rPr lang="ru-RU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r>
                <a:rPr lang="ru-RU" sz="160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*В декларации не отражаются данные показатели</a:t>
              </a:r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275621" y="3317655"/>
              <a:ext cx="534186" cy="515346"/>
              <a:chOff x="74278" y="1105757"/>
              <a:chExt cx="635935" cy="635935"/>
            </a:xfrm>
          </p:grpSpPr>
          <p:sp>
            <p:nvSpPr>
              <p:cNvPr id="53" name="Oval 108">
                <a:extLst>
                  <a:ext uri="{FF2B5EF4-FFF2-40B4-BE49-F238E27FC236}">
                    <a16:creationId xmlns="" xmlns:a16="http://schemas.microsoft.com/office/drawing/2014/main" id="{3122EAEA-C20D-4933-B375-9628CF60D56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278" y="1105757"/>
                <a:ext cx="635935" cy="635935"/>
              </a:xfrm>
              <a:prstGeom prst="ellipse">
                <a:avLst/>
              </a:prstGeom>
              <a:solidFill>
                <a:srgbClr val="2132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110">
                <a:extLst>
                  <a:ext uri="{FF2B5EF4-FFF2-40B4-BE49-F238E27FC236}">
                    <a16:creationId xmlns="" xmlns:a16="http://schemas.microsoft.com/office/drawing/2014/main" id="{E226B23A-58E8-4282-AD12-06B9D61B1A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51727" y="1263389"/>
                <a:ext cx="281036" cy="320669"/>
              </a:xfrm>
              <a:custGeom>
                <a:avLst/>
                <a:gdLst>
                  <a:gd name="T0" fmla="*/ 39 w 156"/>
                  <a:gd name="T1" fmla="*/ 0 h 178"/>
                  <a:gd name="T2" fmla="*/ 39 w 156"/>
                  <a:gd name="T3" fmla="*/ 36 h 178"/>
                  <a:gd name="T4" fmla="*/ 0 w 156"/>
                  <a:gd name="T5" fmla="*/ 36 h 178"/>
                  <a:gd name="T6" fmla="*/ 0 w 156"/>
                  <a:gd name="T7" fmla="*/ 178 h 178"/>
                  <a:gd name="T8" fmla="*/ 156 w 156"/>
                  <a:gd name="T9" fmla="*/ 178 h 178"/>
                  <a:gd name="T10" fmla="*/ 156 w 156"/>
                  <a:gd name="T11" fmla="*/ 0 h 178"/>
                  <a:gd name="T12" fmla="*/ 39 w 156"/>
                  <a:gd name="T13" fmla="*/ 0 h 178"/>
                  <a:gd name="T14" fmla="*/ 26 w 156"/>
                  <a:gd name="T15" fmla="*/ 55 h 178"/>
                  <a:gd name="T16" fmla="*/ 95 w 156"/>
                  <a:gd name="T17" fmla="*/ 55 h 178"/>
                  <a:gd name="T18" fmla="*/ 95 w 156"/>
                  <a:gd name="T19" fmla="*/ 68 h 178"/>
                  <a:gd name="T20" fmla="*/ 26 w 156"/>
                  <a:gd name="T21" fmla="*/ 68 h 178"/>
                  <a:gd name="T22" fmla="*/ 26 w 156"/>
                  <a:gd name="T23" fmla="*/ 55 h 178"/>
                  <a:gd name="T24" fmla="*/ 26 w 156"/>
                  <a:gd name="T25" fmla="*/ 85 h 178"/>
                  <a:gd name="T26" fmla="*/ 48 w 156"/>
                  <a:gd name="T27" fmla="*/ 85 h 178"/>
                  <a:gd name="T28" fmla="*/ 48 w 156"/>
                  <a:gd name="T29" fmla="*/ 99 h 178"/>
                  <a:gd name="T30" fmla="*/ 26 w 156"/>
                  <a:gd name="T31" fmla="*/ 99 h 178"/>
                  <a:gd name="T32" fmla="*/ 26 w 156"/>
                  <a:gd name="T33" fmla="*/ 85 h 178"/>
                  <a:gd name="T34" fmla="*/ 76 w 156"/>
                  <a:gd name="T35" fmla="*/ 131 h 178"/>
                  <a:gd name="T36" fmla="*/ 26 w 156"/>
                  <a:gd name="T37" fmla="*/ 131 h 178"/>
                  <a:gd name="T38" fmla="*/ 26 w 156"/>
                  <a:gd name="T39" fmla="*/ 117 h 178"/>
                  <a:gd name="T40" fmla="*/ 76 w 156"/>
                  <a:gd name="T41" fmla="*/ 117 h 178"/>
                  <a:gd name="T42" fmla="*/ 76 w 156"/>
                  <a:gd name="T43" fmla="*/ 131 h 178"/>
                  <a:gd name="T44" fmla="*/ 109 w 156"/>
                  <a:gd name="T45" fmla="*/ 131 h 178"/>
                  <a:gd name="T46" fmla="*/ 88 w 156"/>
                  <a:gd name="T47" fmla="*/ 131 h 178"/>
                  <a:gd name="T48" fmla="*/ 88 w 156"/>
                  <a:gd name="T49" fmla="*/ 117 h 178"/>
                  <a:gd name="T50" fmla="*/ 109 w 156"/>
                  <a:gd name="T51" fmla="*/ 117 h 178"/>
                  <a:gd name="T52" fmla="*/ 109 w 156"/>
                  <a:gd name="T53" fmla="*/ 131 h 178"/>
                  <a:gd name="T54" fmla="*/ 109 w 156"/>
                  <a:gd name="T55" fmla="*/ 99 h 178"/>
                  <a:gd name="T56" fmla="*/ 59 w 156"/>
                  <a:gd name="T57" fmla="*/ 99 h 178"/>
                  <a:gd name="T58" fmla="*/ 59 w 156"/>
                  <a:gd name="T59" fmla="*/ 85 h 178"/>
                  <a:gd name="T60" fmla="*/ 109 w 156"/>
                  <a:gd name="T61" fmla="*/ 85 h 178"/>
                  <a:gd name="T62" fmla="*/ 109 w 156"/>
                  <a:gd name="T63" fmla="*/ 99 h 178"/>
                  <a:gd name="T64" fmla="*/ 135 w 156"/>
                  <a:gd name="T65" fmla="*/ 99 h 178"/>
                  <a:gd name="T66" fmla="*/ 122 w 156"/>
                  <a:gd name="T67" fmla="*/ 99 h 178"/>
                  <a:gd name="T68" fmla="*/ 122 w 156"/>
                  <a:gd name="T69" fmla="*/ 85 h 178"/>
                  <a:gd name="T70" fmla="*/ 135 w 156"/>
                  <a:gd name="T71" fmla="*/ 85 h 178"/>
                  <a:gd name="T72" fmla="*/ 135 w 156"/>
                  <a:gd name="T73" fmla="*/ 99 h 178"/>
                  <a:gd name="T74" fmla="*/ 135 w 156"/>
                  <a:gd name="T75" fmla="*/ 68 h 178"/>
                  <a:gd name="T76" fmla="*/ 105 w 156"/>
                  <a:gd name="T77" fmla="*/ 68 h 178"/>
                  <a:gd name="T78" fmla="*/ 105 w 156"/>
                  <a:gd name="T79" fmla="*/ 55 h 178"/>
                  <a:gd name="T80" fmla="*/ 135 w 156"/>
                  <a:gd name="T81" fmla="*/ 55 h 178"/>
                  <a:gd name="T82" fmla="*/ 135 w 156"/>
                  <a:gd name="T83" fmla="*/ 6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6" h="178">
                    <a:moveTo>
                      <a:pt x="39" y="0"/>
                    </a:moveTo>
                    <a:lnTo>
                      <a:pt x="39" y="36"/>
                    </a:lnTo>
                    <a:lnTo>
                      <a:pt x="0" y="36"/>
                    </a:lnTo>
                    <a:lnTo>
                      <a:pt x="0" y="178"/>
                    </a:lnTo>
                    <a:lnTo>
                      <a:pt x="156" y="178"/>
                    </a:lnTo>
                    <a:lnTo>
                      <a:pt x="156" y="0"/>
                    </a:lnTo>
                    <a:lnTo>
                      <a:pt x="39" y="0"/>
                    </a:lnTo>
                    <a:close/>
                    <a:moveTo>
                      <a:pt x="26" y="55"/>
                    </a:moveTo>
                    <a:lnTo>
                      <a:pt x="95" y="55"/>
                    </a:lnTo>
                    <a:lnTo>
                      <a:pt x="95" y="68"/>
                    </a:lnTo>
                    <a:lnTo>
                      <a:pt x="26" y="68"/>
                    </a:lnTo>
                    <a:lnTo>
                      <a:pt x="26" y="55"/>
                    </a:lnTo>
                    <a:close/>
                    <a:moveTo>
                      <a:pt x="26" y="85"/>
                    </a:moveTo>
                    <a:lnTo>
                      <a:pt x="48" y="85"/>
                    </a:lnTo>
                    <a:lnTo>
                      <a:pt x="48" y="99"/>
                    </a:lnTo>
                    <a:lnTo>
                      <a:pt x="26" y="99"/>
                    </a:lnTo>
                    <a:lnTo>
                      <a:pt x="26" y="85"/>
                    </a:lnTo>
                    <a:close/>
                    <a:moveTo>
                      <a:pt x="76" y="131"/>
                    </a:moveTo>
                    <a:lnTo>
                      <a:pt x="26" y="131"/>
                    </a:lnTo>
                    <a:lnTo>
                      <a:pt x="26" y="117"/>
                    </a:lnTo>
                    <a:lnTo>
                      <a:pt x="76" y="117"/>
                    </a:lnTo>
                    <a:lnTo>
                      <a:pt x="76" y="131"/>
                    </a:lnTo>
                    <a:close/>
                    <a:moveTo>
                      <a:pt x="109" y="131"/>
                    </a:moveTo>
                    <a:lnTo>
                      <a:pt x="88" y="131"/>
                    </a:lnTo>
                    <a:lnTo>
                      <a:pt x="88" y="117"/>
                    </a:lnTo>
                    <a:lnTo>
                      <a:pt x="109" y="117"/>
                    </a:lnTo>
                    <a:lnTo>
                      <a:pt x="109" y="131"/>
                    </a:lnTo>
                    <a:close/>
                    <a:moveTo>
                      <a:pt x="109" y="99"/>
                    </a:moveTo>
                    <a:lnTo>
                      <a:pt x="59" y="99"/>
                    </a:lnTo>
                    <a:lnTo>
                      <a:pt x="59" y="85"/>
                    </a:lnTo>
                    <a:lnTo>
                      <a:pt x="109" y="85"/>
                    </a:lnTo>
                    <a:lnTo>
                      <a:pt x="109" y="99"/>
                    </a:lnTo>
                    <a:close/>
                    <a:moveTo>
                      <a:pt x="135" y="99"/>
                    </a:moveTo>
                    <a:lnTo>
                      <a:pt x="122" y="99"/>
                    </a:lnTo>
                    <a:lnTo>
                      <a:pt x="122" y="85"/>
                    </a:lnTo>
                    <a:lnTo>
                      <a:pt x="135" y="85"/>
                    </a:lnTo>
                    <a:lnTo>
                      <a:pt x="135" y="99"/>
                    </a:lnTo>
                    <a:close/>
                    <a:moveTo>
                      <a:pt x="135" y="68"/>
                    </a:moveTo>
                    <a:lnTo>
                      <a:pt x="105" y="68"/>
                    </a:lnTo>
                    <a:lnTo>
                      <a:pt x="105" y="55"/>
                    </a:lnTo>
                    <a:lnTo>
                      <a:pt x="135" y="55"/>
                    </a:lnTo>
                    <a:lnTo>
                      <a:pt x="13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887456" y="2644095"/>
            <a:ext cx="1083541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мера:</a:t>
            </a:r>
            <a:endParaRPr lang="en-US" sz="20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применения инвестиционного налогового вычета по налогу на прибыль в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100% расходов в виде стоимости имущества (включая денежные средства), безвозмездно переданного профессиональным образовательным организациям, реализующим программы среднего профессионального образования, имеющим государственную аккредитацию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01.01.2024 (Закон РБ № 167-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28.11.2023)</a:t>
            </a:r>
            <a:endParaRPr lang="ru-RU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7458" y="4560805"/>
            <a:ext cx="1059991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мера:</a:t>
            </a:r>
            <a:endParaRPr lang="en-US" sz="20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 ставки налога, зачисляемого в республиканский бюджет,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резидентов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опережающего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осуществляющих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ОКВЭД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24.43 «Производства свинца, цинка и олова» и 52.10 «Деятельность по складированию и хранению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0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в течение пяти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периодов, начиная с налогового периода, в котором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прибыль; 10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в течение следующих пяти налоговых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01.01.2024 (Закон РБ №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182-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22.11.2023)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14376" y="182559"/>
            <a:ext cx="695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НАЛОГУ НА ПРИБЫЛЬ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9326" y="781235"/>
            <a:ext cx="112005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01.01.2023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учитывать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 применением коэффициента 1,5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формировании первоначальной стоимости основного средства, включенного в единый реестр российской радиоэлектронной продукции, относящегося к сфере искусственного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интеллекта, либо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включенного в перечень российского высокотехнологичного оборудования, утверждаемый Правительством Российской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первоначальной стоимости нематериальных активов,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единый реестр российских программ для ЭВМ и баз данных, относящихся к сфере искусственного интеллекта;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приобретении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на использование по договорам с правообладателем (по лицензионным 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сублицензионным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соглашениям) программ для ЭВМ и баз данных, включенных в единый реестр российских программ для ЭВМ и баз данных, относящихся к сфере искусственного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</a:t>
            </a:r>
          </a:p>
        </p:txBody>
      </p:sp>
      <p:sp>
        <p:nvSpPr>
          <p:cNvPr id="46" name="Oval 108">
            <a:extLst>
              <a:ext uri="{FF2B5EF4-FFF2-40B4-BE49-F238E27FC236}">
                <a16:creationId xmlns:a16="http://schemas.microsoft.com/office/drawing/2014/main" xmlns="" id="{3122EAEA-C20D-4933-B375-9628CF60D5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8735" y="4135997"/>
            <a:ext cx="515156" cy="515346"/>
          </a:xfrm>
          <a:prstGeom prst="ellipse">
            <a:avLst/>
          </a:prstGeom>
          <a:solidFill>
            <a:srgbClr val="213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47" name="Freeform 110">
            <a:extLst>
              <a:ext uri="{FF2B5EF4-FFF2-40B4-BE49-F238E27FC236}">
                <a16:creationId xmlns:a16="http://schemas.microsoft.com/office/drawing/2014/main" xmlns="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594" y="4235378"/>
            <a:ext cx="227661" cy="316583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1531728" y="6333423"/>
            <a:ext cx="660272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1610753" y="6383418"/>
            <a:ext cx="536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8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95056" y="912365"/>
            <a:ext cx="515156" cy="515346"/>
            <a:chOff x="74278" y="1105757"/>
            <a:chExt cx="635935" cy="635935"/>
          </a:xfrm>
        </p:grpSpPr>
        <p:sp>
          <p:nvSpPr>
            <p:cNvPr id="53" name="Oval 108">
              <a:extLst>
                <a:ext uri="{FF2B5EF4-FFF2-40B4-BE49-F238E27FC236}">
                  <a16:creationId xmlns="" xmlns:a16="http://schemas.microsoft.com/office/drawing/2014/main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54" name="Freeform 110">
              <a:extLst>
                <a:ext uri="{FF2B5EF4-FFF2-40B4-BE49-F238E27FC236}">
                  <a16:creationId xmlns="" xmlns:a16="http://schemas.microsoft.com/office/drawing/2014/main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889325" y="4071901"/>
            <a:ext cx="112005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01.01.2023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основной норме амортизации может применяться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коэффициент, но не выше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основных средств, включенных в единый реестр российской радиоэлектронной продукции, а также нематериальных активов, включенных в единый реестр российских программ для электронных вычислительных машин и баз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108">
            <a:extLst>
              <a:ext uri="{FF2B5EF4-FFF2-40B4-BE49-F238E27FC236}">
                <a16:creationId xmlns:a16="http://schemas.microsoft.com/office/drawing/2014/main" xmlns="" id="{3122EAEA-C20D-4933-B375-9628CF60D5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754" y="5659615"/>
            <a:ext cx="515156" cy="515346"/>
          </a:xfrm>
          <a:prstGeom prst="ellipse">
            <a:avLst/>
          </a:prstGeom>
          <a:solidFill>
            <a:srgbClr val="213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34" name="Freeform 110">
            <a:extLst>
              <a:ext uri="{FF2B5EF4-FFF2-40B4-BE49-F238E27FC236}">
                <a16:creationId xmlns:a16="http://schemas.microsoft.com/office/drawing/2014/main" xmlns="" id="{E226B23A-58E8-4282-AD12-06B9D61B1A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34501" y="5758996"/>
            <a:ext cx="227661" cy="316583"/>
          </a:xfrm>
          <a:custGeom>
            <a:avLst/>
            <a:gdLst>
              <a:gd name="T0" fmla="*/ 39 w 156"/>
              <a:gd name="T1" fmla="*/ 0 h 178"/>
              <a:gd name="T2" fmla="*/ 39 w 156"/>
              <a:gd name="T3" fmla="*/ 36 h 178"/>
              <a:gd name="T4" fmla="*/ 0 w 156"/>
              <a:gd name="T5" fmla="*/ 36 h 178"/>
              <a:gd name="T6" fmla="*/ 0 w 156"/>
              <a:gd name="T7" fmla="*/ 178 h 178"/>
              <a:gd name="T8" fmla="*/ 156 w 156"/>
              <a:gd name="T9" fmla="*/ 178 h 178"/>
              <a:gd name="T10" fmla="*/ 156 w 156"/>
              <a:gd name="T11" fmla="*/ 0 h 178"/>
              <a:gd name="T12" fmla="*/ 39 w 156"/>
              <a:gd name="T13" fmla="*/ 0 h 178"/>
              <a:gd name="T14" fmla="*/ 26 w 156"/>
              <a:gd name="T15" fmla="*/ 55 h 178"/>
              <a:gd name="T16" fmla="*/ 95 w 156"/>
              <a:gd name="T17" fmla="*/ 55 h 178"/>
              <a:gd name="T18" fmla="*/ 95 w 156"/>
              <a:gd name="T19" fmla="*/ 68 h 178"/>
              <a:gd name="T20" fmla="*/ 26 w 156"/>
              <a:gd name="T21" fmla="*/ 68 h 178"/>
              <a:gd name="T22" fmla="*/ 26 w 156"/>
              <a:gd name="T23" fmla="*/ 55 h 178"/>
              <a:gd name="T24" fmla="*/ 26 w 156"/>
              <a:gd name="T25" fmla="*/ 85 h 178"/>
              <a:gd name="T26" fmla="*/ 48 w 156"/>
              <a:gd name="T27" fmla="*/ 85 h 178"/>
              <a:gd name="T28" fmla="*/ 48 w 156"/>
              <a:gd name="T29" fmla="*/ 99 h 178"/>
              <a:gd name="T30" fmla="*/ 26 w 156"/>
              <a:gd name="T31" fmla="*/ 99 h 178"/>
              <a:gd name="T32" fmla="*/ 26 w 156"/>
              <a:gd name="T33" fmla="*/ 85 h 178"/>
              <a:gd name="T34" fmla="*/ 76 w 156"/>
              <a:gd name="T35" fmla="*/ 131 h 178"/>
              <a:gd name="T36" fmla="*/ 26 w 156"/>
              <a:gd name="T37" fmla="*/ 131 h 178"/>
              <a:gd name="T38" fmla="*/ 26 w 156"/>
              <a:gd name="T39" fmla="*/ 117 h 178"/>
              <a:gd name="T40" fmla="*/ 76 w 156"/>
              <a:gd name="T41" fmla="*/ 117 h 178"/>
              <a:gd name="T42" fmla="*/ 76 w 156"/>
              <a:gd name="T43" fmla="*/ 131 h 178"/>
              <a:gd name="T44" fmla="*/ 109 w 156"/>
              <a:gd name="T45" fmla="*/ 131 h 178"/>
              <a:gd name="T46" fmla="*/ 88 w 156"/>
              <a:gd name="T47" fmla="*/ 131 h 178"/>
              <a:gd name="T48" fmla="*/ 88 w 156"/>
              <a:gd name="T49" fmla="*/ 117 h 178"/>
              <a:gd name="T50" fmla="*/ 109 w 156"/>
              <a:gd name="T51" fmla="*/ 117 h 178"/>
              <a:gd name="T52" fmla="*/ 109 w 156"/>
              <a:gd name="T53" fmla="*/ 131 h 178"/>
              <a:gd name="T54" fmla="*/ 109 w 156"/>
              <a:gd name="T55" fmla="*/ 99 h 178"/>
              <a:gd name="T56" fmla="*/ 59 w 156"/>
              <a:gd name="T57" fmla="*/ 99 h 178"/>
              <a:gd name="T58" fmla="*/ 59 w 156"/>
              <a:gd name="T59" fmla="*/ 85 h 178"/>
              <a:gd name="T60" fmla="*/ 109 w 156"/>
              <a:gd name="T61" fmla="*/ 85 h 178"/>
              <a:gd name="T62" fmla="*/ 109 w 156"/>
              <a:gd name="T63" fmla="*/ 99 h 178"/>
              <a:gd name="T64" fmla="*/ 135 w 156"/>
              <a:gd name="T65" fmla="*/ 99 h 178"/>
              <a:gd name="T66" fmla="*/ 122 w 156"/>
              <a:gd name="T67" fmla="*/ 99 h 178"/>
              <a:gd name="T68" fmla="*/ 122 w 156"/>
              <a:gd name="T69" fmla="*/ 85 h 178"/>
              <a:gd name="T70" fmla="*/ 135 w 156"/>
              <a:gd name="T71" fmla="*/ 85 h 178"/>
              <a:gd name="T72" fmla="*/ 135 w 156"/>
              <a:gd name="T73" fmla="*/ 99 h 178"/>
              <a:gd name="T74" fmla="*/ 135 w 156"/>
              <a:gd name="T75" fmla="*/ 68 h 178"/>
              <a:gd name="T76" fmla="*/ 105 w 156"/>
              <a:gd name="T77" fmla="*/ 68 h 178"/>
              <a:gd name="T78" fmla="*/ 105 w 156"/>
              <a:gd name="T79" fmla="*/ 55 h 178"/>
              <a:gd name="T80" fmla="*/ 135 w 156"/>
              <a:gd name="T81" fmla="*/ 55 h 178"/>
              <a:gd name="T82" fmla="*/ 135 w 156"/>
              <a:gd name="T83" fmla="*/ 68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78">
                <a:moveTo>
                  <a:pt x="39" y="0"/>
                </a:moveTo>
                <a:lnTo>
                  <a:pt x="39" y="36"/>
                </a:lnTo>
                <a:lnTo>
                  <a:pt x="0" y="36"/>
                </a:lnTo>
                <a:lnTo>
                  <a:pt x="0" y="178"/>
                </a:lnTo>
                <a:lnTo>
                  <a:pt x="156" y="178"/>
                </a:lnTo>
                <a:lnTo>
                  <a:pt x="156" y="0"/>
                </a:lnTo>
                <a:lnTo>
                  <a:pt x="39" y="0"/>
                </a:lnTo>
                <a:close/>
                <a:moveTo>
                  <a:pt x="26" y="55"/>
                </a:moveTo>
                <a:lnTo>
                  <a:pt x="95" y="55"/>
                </a:lnTo>
                <a:lnTo>
                  <a:pt x="95" y="68"/>
                </a:lnTo>
                <a:lnTo>
                  <a:pt x="26" y="68"/>
                </a:lnTo>
                <a:lnTo>
                  <a:pt x="26" y="55"/>
                </a:lnTo>
                <a:close/>
                <a:moveTo>
                  <a:pt x="26" y="85"/>
                </a:moveTo>
                <a:lnTo>
                  <a:pt x="48" y="85"/>
                </a:lnTo>
                <a:lnTo>
                  <a:pt x="48" y="99"/>
                </a:lnTo>
                <a:lnTo>
                  <a:pt x="26" y="99"/>
                </a:lnTo>
                <a:lnTo>
                  <a:pt x="26" y="85"/>
                </a:lnTo>
                <a:close/>
                <a:moveTo>
                  <a:pt x="76" y="131"/>
                </a:moveTo>
                <a:lnTo>
                  <a:pt x="26" y="131"/>
                </a:lnTo>
                <a:lnTo>
                  <a:pt x="26" y="117"/>
                </a:lnTo>
                <a:lnTo>
                  <a:pt x="76" y="117"/>
                </a:lnTo>
                <a:lnTo>
                  <a:pt x="76" y="131"/>
                </a:lnTo>
                <a:close/>
                <a:moveTo>
                  <a:pt x="109" y="131"/>
                </a:moveTo>
                <a:lnTo>
                  <a:pt x="88" y="131"/>
                </a:lnTo>
                <a:lnTo>
                  <a:pt x="88" y="117"/>
                </a:lnTo>
                <a:lnTo>
                  <a:pt x="109" y="117"/>
                </a:lnTo>
                <a:lnTo>
                  <a:pt x="109" y="131"/>
                </a:lnTo>
                <a:close/>
                <a:moveTo>
                  <a:pt x="109" y="99"/>
                </a:moveTo>
                <a:lnTo>
                  <a:pt x="59" y="99"/>
                </a:lnTo>
                <a:lnTo>
                  <a:pt x="59" y="85"/>
                </a:lnTo>
                <a:lnTo>
                  <a:pt x="109" y="85"/>
                </a:lnTo>
                <a:lnTo>
                  <a:pt x="109" y="99"/>
                </a:lnTo>
                <a:close/>
                <a:moveTo>
                  <a:pt x="135" y="99"/>
                </a:moveTo>
                <a:lnTo>
                  <a:pt x="122" y="99"/>
                </a:lnTo>
                <a:lnTo>
                  <a:pt x="122" y="85"/>
                </a:lnTo>
                <a:lnTo>
                  <a:pt x="135" y="85"/>
                </a:lnTo>
                <a:lnTo>
                  <a:pt x="135" y="99"/>
                </a:lnTo>
                <a:close/>
                <a:moveTo>
                  <a:pt x="135" y="68"/>
                </a:moveTo>
                <a:lnTo>
                  <a:pt x="105" y="68"/>
                </a:lnTo>
                <a:lnTo>
                  <a:pt x="105" y="55"/>
                </a:lnTo>
                <a:lnTo>
                  <a:pt x="135" y="55"/>
                </a:lnTo>
                <a:lnTo>
                  <a:pt x="135" y="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z="240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9325" y="5507891"/>
            <a:ext cx="10540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01.01.2022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учесть при налогообложении прибыли можно учесть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 виде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переданных мобилизованным лицам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членам их семей денежных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иного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10212" y="0"/>
            <a:ext cx="11481787" cy="781235"/>
          </a:xfrm>
          <a:prstGeom prst="roundRect">
            <a:avLst/>
          </a:prstGeom>
          <a:solidFill>
            <a:srgbClr val="F7F7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14376" y="182559"/>
            <a:ext cx="10231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НАЛОГУ НА </a:t>
            </a:r>
            <a:r>
              <a:rPr lang="ru-RU" sz="2400" b="1" dirty="0">
                <a:solidFill>
                  <a:srgbClr val="F863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ДОБАВЛЕННУЮ СТОИМОСТЬ</a:t>
            </a:r>
          </a:p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40699" y="1367481"/>
            <a:ext cx="539027" cy="530891"/>
            <a:chOff x="2788805" y="3200724"/>
            <a:chExt cx="639761" cy="647243"/>
          </a:xfrm>
        </p:grpSpPr>
        <p:sp>
          <p:nvSpPr>
            <p:cNvPr id="39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8805" y="3200724"/>
              <a:ext cx="639761" cy="647243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 dirty="0">
                <a:solidFill>
                  <a:srgbClr val="000000"/>
                </a:solidFill>
              </a:endParaRPr>
            </a:p>
          </p:txBody>
        </p:sp>
        <p:sp>
          <p:nvSpPr>
            <p:cNvPr id="40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967321" y="3361157"/>
              <a:ext cx="282727" cy="326372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400">
                <a:solidFill>
                  <a:srgbClr val="00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44895" y="1196115"/>
            <a:ext cx="104839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право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применение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заявительного порядка возмещения НДС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распространено на налогоплательщиков, не находящихся в процессе ликвидации и реорганизации, в процедуре банкротства, и в пределах суммы налогов и страховых взносов (без учета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 уплаченного при ввозе на территорию РФ,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 н/а, НДС н/а), уплаченных ими за предшествующий календарный год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26.03.2022 № 67-ФЗ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0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490698" y="4057748"/>
            <a:ext cx="563161" cy="518183"/>
            <a:chOff x="74278" y="1105757"/>
            <a:chExt cx="635935" cy="635935"/>
          </a:xfrm>
        </p:grpSpPr>
        <p:sp>
          <p:nvSpPr>
            <p:cNvPr id="48" name="Oval 108">
              <a:extLst>
                <a:ext uri="{FF2B5EF4-FFF2-40B4-BE49-F238E27FC236}">
                  <a16:creationId xmlns:a16="http://schemas.microsoft.com/office/drawing/2014/main" xmlns="" id="{3122EAEA-C20D-4933-B375-9628CF60D5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78" y="1105757"/>
              <a:ext cx="635935" cy="635935"/>
            </a:xfrm>
            <a:prstGeom prst="ellipse">
              <a:avLst/>
            </a:prstGeom>
            <a:solidFill>
              <a:srgbClr val="2132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800" dirty="0">
                <a:solidFill>
                  <a:srgbClr val="000000"/>
                </a:solidFill>
              </a:endParaRPr>
            </a:p>
          </p:txBody>
        </p:sp>
        <p:sp>
          <p:nvSpPr>
            <p:cNvPr id="49" name="Freeform 110">
              <a:extLst>
                <a:ext uri="{FF2B5EF4-FFF2-40B4-BE49-F238E27FC236}">
                  <a16:creationId xmlns:a16="http://schemas.microsoft.com/office/drawing/2014/main" xmlns="" id="{E226B23A-58E8-4282-AD12-06B9D61B1A8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51727" y="1263389"/>
              <a:ext cx="281036" cy="320669"/>
            </a:xfrm>
            <a:custGeom>
              <a:avLst/>
              <a:gdLst>
                <a:gd name="T0" fmla="*/ 39 w 156"/>
                <a:gd name="T1" fmla="*/ 0 h 178"/>
                <a:gd name="T2" fmla="*/ 39 w 156"/>
                <a:gd name="T3" fmla="*/ 36 h 178"/>
                <a:gd name="T4" fmla="*/ 0 w 156"/>
                <a:gd name="T5" fmla="*/ 36 h 178"/>
                <a:gd name="T6" fmla="*/ 0 w 156"/>
                <a:gd name="T7" fmla="*/ 178 h 178"/>
                <a:gd name="T8" fmla="*/ 156 w 156"/>
                <a:gd name="T9" fmla="*/ 178 h 178"/>
                <a:gd name="T10" fmla="*/ 156 w 156"/>
                <a:gd name="T11" fmla="*/ 0 h 178"/>
                <a:gd name="T12" fmla="*/ 39 w 156"/>
                <a:gd name="T13" fmla="*/ 0 h 178"/>
                <a:gd name="T14" fmla="*/ 26 w 156"/>
                <a:gd name="T15" fmla="*/ 55 h 178"/>
                <a:gd name="T16" fmla="*/ 95 w 156"/>
                <a:gd name="T17" fmla="*/ 55 h 178"/>
                <a:gd name="T18" fmla="*/ 95 w 156"/>
                <a:gd name="T19" fmla="*/ 68 h 178"/>
                <a:gd name="T20" fmla="*/ 26 w 156"/>
                <a:gd name="T21" fmla="*/ 68 h 178"/>
                <a:gd name="T22" fmla="*/ 26 w 156"/>
                <a:gd name="T23" fmla="*/ 55 h 178"/>
                <a:gd name="T24" fmla="*/ 26 w 156"/>
                <a:gd name="T25" fmla="*/ 85 h 178"/>
                <a:gd name="T26" fmla="*/ 48 w 156"/>
                <a:gd name="T27" fmla="*/ 85 h 178"/>
                <a:gd name="T28" fmla="*/ 48 w 156"/>
                <a:gd name="T29" fmla="*/ 99 h 178"/>
                <a:gd name="T30" fmla="*/ 26 w 156"/>
                <a:gd name="T31" fmla="*/ 99 h 178"/>
                <a:gd name="T32" fmla="*/ 26 w 156"/>
                <a:gd name="T33" fmla="*/ 85 h 178"/>
                <a:gd name="T34" fmla="*/ 76 w 156"/>
                <a:gd name="T35" fmla="*/ 131 h 178"/>
                <a:gd name="T36" fmla="*/ 26 w 156"/>
                <a:gd name="T37" fmla="*/ 131 h 178"/>
                <a:gd name="T38" fmla="*/ 26 w 156"/>
                <a:gd name="T39" fmla="*/ 117 h 178"/>
                <a:gd name="T40" fmla="*/ 76 w 156"/>
                <a:gd name="T41" fmla="*/ 117 h 178"/>
                <a:gd name="T42" fmla="*/ 76 w 156"/>
                <a:gd name="T43" fmla="*/ 131 h 178"/>
                <a:gd name="T44" fmla="*/ 109 w 156"/>
                <a:gd name="T45" fmla="*/ 131 h 178"/>
                <a:gd name="T46" fmla="*/ 88 w 156"/>
                <a:gd name="T47" fmla="*/ 131 h 178"/>
                <a:gd name="T48" fmla="*/ 88 w 156"/>
                <a:gd name="T49" fmla="*/ 117 h 178"/>
                <a:gd name="T50" fmla="*/ 109 w 156"/>
                <a:gd name="T51" fmla="*/ 117 h 178"/>
                <a:gd name="T52" fmla="*/ 109 w 156"/>
                <a:gd name="T53" fmla="*/ 131 h 178"/>
                <a:gd name="T54" fmla="*/ 109 w 156"/>
                <a:gd name="T55" fmla="*/ 99 h 178"/>
                <a:gd name="T56" fmla="*/ 59 w 156"/>
                <a:gd name="T57" fmla="*/ 99 h 178"/>
                <a:gd name="T58" fmla="*/ 59 w 156"/>
                <a:gd name="T59" fmla="*/ 85 h 178"/>
                <a:gd name="T60" fmla="*/ 109 w 156"/>
                <a:gd name="T61" fmla="*/ 85 h 178"/>
                <a:gd name="T62" fmla="*/ 109 w 156"/>
                <a:gd name="T63" fmla="*/ 99 h 178"/>
                <a:gd name="T64" fmla="*/ 135 w 156"/>
                <a:gd name="T65" fmla="*/ 99 h 178"/>
                <a:gd name="T66" fmla="*/ 122 w 156"/>
                <a:gd name="T67" fmla="*/ 99 h 178"/>
                <a:gd name="T68" fmla="*/ 122 w 156"/>
                <a:gd name="T69" fmla="*/ 85 h 178"/>
                <a:gd name="T70" fmla="*/ 135 w 156"/>
                <a:gd name="T71" fmla="*/ 85 h 178"/>
                <a:gd name="T72" fmla="*/ 135 w 156"/>
                <a:gd name="T73" fmla="*/ 99 h 178"/>
                <a:gd name="T74" fmla="*/ 135 w 156"/>
                <a:gd name="T75" fmla="*/ 68 h 178"/>
                <a:gd name="T76" fmla="*/ 105 w 156"/>
                <a:gd name="T77" fmla="*/ 68 h 178"/>
                <a:gd name="T78" fmla="*/ 105 w 156"/>
                <a:gd name="T79" fmla="*/ 55 h 178"/>
                <a:gd name="T80" fmla="*/ 135 w 156"/>
                <a:gd name="T81" fmla="*/ 55 h 178"/>
                <a:gd name="T82" fmla="*/ 135 w 156"/>
                <a:gd name="T83" fmla="*/ 6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178">
                  <a:moveTo>
                    <a:pt x="39" y="0"/>
                  </a:moveTo>
                  <a:lnTo>
                    <a:pt x="39" y="36"/>
                  </a:lnTo>
                  <a:lnTo>
                    <a:pt x="0" y="36"/>
                  </a:lnTo>
                  <a:lnTo>
                    <a:pt x="0" y="178"/>
                  </a:lnTo>
                  <a:lnTo>
                    <a:pt x="156" y="178"/>
                  </a:lnTo>
                  <a:lnTo>
                    <a:pt x="156" y="0"/>
                  </a:lnTo>
                  <a:lnTo>
                    <a:pt x="39" y="0"/>
                  </a:lnTo>
                  <a:close/>
                  <a:moveTo>
                    <a:pt x="26" y="55"/>
                  </a:moveTo>
                  <a:lnTo>
                    <a:pt x="95" y="55"/>
                  </a:lnTo>
                  <a:lnTo>
                    <a:pt x="95" y="68"/>
                  </a:lnTo>
                  <a:lnTo>
                    <a:pt x="26" y="68"/>
                  </a:lnTo>
                  <a:lnTo>
                    <a:pt x="26" y="55"/>
                  </a:lnTo>
                  <a:close/>
                  <a:moveTo>
                    <a:pt x="26" y="85"/>
                  </a:moveTo>
                  <a:lnTo>
                    <a:pt x="48" y="85"/>
                  </a:lnTo>
                  <a:lnTo>
                    <a:pt x="48" y="99"/>
                  </a:lnTo>
                  <a:lnTo>
                    <a:pt x="26" y="99"/>
                  </a:lnTo>
                  <a:lnTo>
                    <a:pt x="26" y="85"/>
                  </a:lnTo>
                  <a:close/>
                  <a:moveTo>
                    <a:pt x="76" y="131"/>
                  </a:moveTo>
                  <a:lnTo>
                    <a:pt x="26" y="131"/>
                  </a:lnTo>
                  <a:lnTo>
                    <a:pt x="26" y="117"/>
                  </a:lnTo>
                  <a:lnTo>
                    <a:pt x="76" y="117"/>
                  </a:lnTo>
                  <a:lnTo>
                    <a:pt x="76" y="131"/>
                  </a:lnTo>
                  <a:close/>
                  <a:moveTo>
                    <a:pt x="109" y="131"/>
                  </a:moveTo>
                  <a:lnTo>
                    <a:pt x="88" y="131"/>
                  </a:lnTo>
                  <a:lnTo>
                    <a:pt x="88" y="117"/>
                  </a:lnTo>
                  <a:lnTo>
                    <a:pt x="109" y="117"/>
                  </a:lnTo>
                  <a:lnTo>
                    <a:pt x="109" y="131"/>
                  </a:lnTo>
                  <a:close/>
                  <a:moveTo>
                    <a:pt x="109" y="99"/>
                  </a:moveTo>
                  <a:lnTo>
                    <a:pt x="59" y="99"/>
                  </a:lnTo>
                  <a:lnTo>
                    <a:pt x="59" y="85"/>
                  </a:lnTo>
                  <a:lnTo>
                    <a:pt x="109" y="85"/>
                  </a:lnTo>
                  <a:lnTo>
                    <a:pt x="109" y="99"/>
                  </a:lnTo>
                  <a:close/>
                  <a:moveTo>
                    <a:pt x="135" y="99"/>
                  </a:moveTo>
                  <a:lnTo>
                    <a:pt x="122" y="99"/>
                  </a:lnTo>
                  <a:lnTo>
                    <a:pt x="122" y="85"/>
                  </a:lnTo>
                  <a:lnTo>
                    <a:pt x="135" y="85"/>
                  </a:lnTo>
                  <a:lnTo>
                    <a:pt x="135" y="99"/>
                  </a:lnTo>
                  <a:close/>
                  <a:moveTo>
                    <a:pt x="135" y="68"/>
                  </a:moveTo>
                  <a:lnTo>
                    <a:pt x="105" y="68"/>
                  </a:lnTo>
                  <a:lnTo>
                    <a:pt x="105" y="55"/>
                  </a:lnTo>
                  <a:lnTo>
                    <a:pt x="135" y="55"/>
                  </a:lnTo>
                  <a:lnTo>
                    <a:pt x="13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2800">
                <a:solidFill>
                  <a:srgbClr val="0000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11781" y="3667990"/>
            <a:ext cx="10855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физическим лицам драгоценных металлов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слитках с изъятием из хранилищ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операцией не подлежащей налогообложению НДС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09.03.2022 № 47-ФЗ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6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1531728" y="5544065"/>
            <a:ext cx="660272" cy="131393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531728" y="6333423"/>
            <a:ext cx="653184" cy="52457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531728" y="6383418"/>
            <a:ext cx="653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9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i9_Navy Lime">
      <a:dk1>
        <a:srgbClr val="57565A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5479</TotalTime>
  <Words>3190</Words>
  <Application>Microsoft Office PowerPoint</Application>
  <PresentationFormat>Широкоэкранный</PresentationFormat>
  <Paragraphs>239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Open Sans</vt:lpstr>
      <vt:lpstr>Open Sans Light</vt:lpstr>
      <vt:lpstr>Palatino Linotype</vt:lpstr>
      <vt:lpstr>Roboto</vt:lpstr>
      <vt:lpstr>Roboto Condensed</vt:lpstr>
      <vt:lpstr>Times New Roman</vt:lpstr>
      <vt:lpstr>Тема Office</vt:lpstr>
      <vt:lpstr>1_Office Theme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Гудеева Ольга Михайловна</dc:creator>
  <cp:lastModifiedBy>Цыренова Валентина Раднаевна</cp:lastModifiedBy>
  <cp:revision>571</cp:revision>
  <cp:lastPrinted>2024-02-07T09:27:13Z</cp:lastPrinted>
  <dcterms:created xsi:type="dcterms:W3CDTF">2022-04-06T08:32:53Z</dcterms:created>
  <dcterms:modified xsi:type="dcterms:W3CDTF">2024-02-15T09:40:05Z</dcterms:modified>
</cp:coreProperties>
</file>