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5196" r:id="rId1"/>
  </p:sldMasterIdLst>
  <p:notesMasterIdLst>
    <p:notesMasterId r:id="rId3"/>
  </p:notesMasterIdLst>
  <p:handoutMasterIdLst>
    <p:handoutMasterId r:id="rId4"/>
  </p:handoutMasterIdLst>
  <p:sldIdLst>
    <p:sldId id="580" r:id="rId2"/>
  </p:sldIdLst>
  <p:sldSz cx="9144000" cy="6858000" type="screen4x3"/>
  <p:notesSz cx="6797675" cy="99314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73D9"/>
    <a:srgbClr val="1B3ED5"/>
    <a:srgbClr val="000099"/>
    <a:srgbClr val="003399"/>
    <a:srgbClr val="005AA9"/>
    <a:srgbClr val="FF0000"/>
    <a:srgbClr val="000000"/>
    <a:srgbClr val="00A44A"/>
    <a:srgbClr val="FFC000"/>
    <a:srgbClr val="004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54" autoAdjust="0"/>
    <p:restoredTop sz="86732" autoAdjust="0"/>
  </p:normalViewPr>
  <p:slideViewPr>
    <p:cSldViewPr>
      <p:cViewPr varScale="1">
        <p:scale>
          <a:sx n="92" d="100"/>
          <a:sy n="92" d="100"/>
        </p:scale>
        <p:origin x="177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84" d="100"/>
          <a:sy n="184" d="100"/>
        </p:scale>
        <p:origin x="-1764" y="1938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640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6" tIns="47129" rIns="94256" bIns="4712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9" y="1"/>
            <a:ext cx="294640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6" tIns="47129" rIns="94256" bIns="4712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3234"/>
            <a:ext cx="294640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6" tIns="47129" rIns="94256" bIns="4712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9" y="9433234"/>
            <a:ext cx="294640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6" tIns="47129" rIns="94256" bIns="471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EBBDB44-31E4-4B68-B3A1-24E1062201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85386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640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6" tIns="47129" rIns="94256" bIns="4712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9" y="1"/>
            <a:ext cx="294640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6" tIns="47129" rIns="94256" bIns="4712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716618"/>
            <a:ext cx="5438775" cy="446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6" tIns="47129" rIns="94256" bIns="471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234"/>
            <a:ext cx="294640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6" tIns="47129" rIns="94256" bIns="4712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9" y="9433234"/>
            <a:ext cx="294640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56" tIns="47129" rIns="94256" bIns="471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30CB1C0-51EA-4C27-85E9-EC1C2CD503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47247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D2043-5BBA-48AB-B7DB-397E88AAC27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1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0E280-6D5E-4BB8-AA75-4F32171DC9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330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600" y="488950"/>
            <a:ext cx="1835150" cy="5946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975" y="488950"/>
            <a:ext cx="5356225" cy="5946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71797-26FF-4A37-8961-708184AACD0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492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75" y="488950"/>
            <a:ext cx="7343775" cy="1111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815975" y="1600200"/>
            <a:ext cx="7343775" cy="48355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6BBF0-941F-407F-81C4-44A27790831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09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49D7E-C56F-4F23-B54A-03F25F066AE7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1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AB695-25CC-446F-AA97-7BAC81756A25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35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975" y="1600200"/>
            <a:ext cx="3595688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64063" y="1600200"/>
            <a:ext cx="3595687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DA734-A8FC-49FB-93F9-C23C859498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2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080BF-0099-4607-B494-2AF3F3B23DA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43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85769-0833-4BF1-B73D-76F38BEE862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89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A9D6-FDA6-4582-801E-4C073967D83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7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74120-DD0F-4E99-9078-FE2CBDFA4FF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20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75569-0054-44BE-88A7-E9991CCE91A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81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488950"/>
            <a:ext cx="73437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8" tIns="45704" rIns="91408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600200"/>
            <a:ext cx="7343775" cy="483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" name="Номер слайда 19"/>
          <p:cNvSpPr>
            <a:spLocks noGrp="1"/>
          </p:cNvSpPr>
          <p:nvPr>
            <p:ph type="sldNum" sz="quarter" idx="4"/>
          </p:nvPr>
        </p:nvSpPr>
        <p:spPr bwMode="auto">
          <a:xfrm>
            <a:off x="8324850" y="6042025"/>
            <a:ext cx="6191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8" tIns="45704" rIns="91408" bIns="45704" numCol="1" anchor="ctr" anchorCtr="0" compatLnSpc="1">
            <a:prstTxWarp prst="textNoShape">
              <a:avLst/>
            </a:prstTxWarp>
          </a:bodyPr>
          <a:lstStyle>
            <a:lvl1pPr defTabSz="801688">
              <a:lnSpc>
                <a:spcPts val="2100"/>
              </a:lnSpc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algn="ctr" eaLnBrk="1" hangingPunct="1">
              <a:defRPr/>
            </a:pPr>
            <a:fld id="{AB9307CD-32D1-4B10-929F-A414D3977878}" type="slidenum">
              <a:rPr lang="ru-RU">
                <a:solidFill>
                  <a:srgbClr val="FFFFFF"/>
                </a:solidFill>
                <a:cs typeface="+mn-cs"/>
              </a:rPr>
              <a:pPr algn="ctr" eaLnBrk="1" hangingPunct="1">
                <a:defRPr/>
              </a:pPr>
              <a:t>‹#›</a:t>
            </a:fld>
            <a:endParaRPr lang="ru-RU">
              <a:solidFill>
                <a:srgbClr val="FFFFFF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653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97" r:id="rId1"/>
    <p:sldLayoutId id="2147485198" r:id="rId2"/>
    <p:sldLayoutId id="2147485199" r:id="rId3"/>
    <p:sldLayoutId id="2147485200" r:id="rId4"/>
    <p:sldLayoutId id="2147485201" r:id="rId5"/>
    <p:sldLayoutId id="2147485202" r:id="rId6"/>
    <p:sldLayoutId id="2147485203" r:id="rId7"/>
    <p:sldLayoutId id="2147485204" r:id="rId8"/>
    <p:sldLayoutId id="2147485205" r:id="rId9"/>
    <p:sldLayoutId id="2147485206" r:id="rId10"/>
    <p:sldLayoutId id="2147485207" r:id="rId11"/>
    <p:sldLayoutId id="2147485208" r:id="rId12"/>
  </p:sldLayoutIdLst>
  <p:hf hdr="0" ftr="0" dt="0"/>
  <p:txStyles>
    <p:titleStyle>
      <a:lvl1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rtl="0" eaLnBrk="0" fontAlgn="base" hangingPunct="0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57200" algn="l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914400" algn="l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371600" algn="l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828800" algn="l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ct val="20000"/>
        </a:spcBef>
        <a:spcAft>
          <a:spcPct val="0"/>
        </a:spcAft>
        <a:buFont typeface="+mj-lt"/>
        <a:defRPr sz="3200">
          <a:solidFill>
            <a:srgbClr val="005AA9"/>
          </a:solidFill>
          <a:latin typeface="+mn-lt"/>
          <a:ea typeface="+mn-ea"/>
          <a:cs typeface="+mn-cs"/>
        </a:defRPr>
      </a:lvl1pPr>
      <a:lvl2pPr marL="319088" indent="138113" algn="l" rtl="0" eaLnBrk="0" fontAlgn="base" hangingPunct="0">
        <a:spcBef>
          <a:spcPct val="20000"/>
        </a:spcBef>
        <a:spcAft>
          <a:spcPct val="0"/>
        </a:spcAft>
        <a:buFont typeface="Arial" charset="0"/>
        <a:defRPr sz="2100">
          <a:solidFill>
            <a:srgbClr val="504F53"/>
          </a:solidFill>
          <a:latin typeface="+mn-lt"/>
        </a:defRPr>
      </a:lvl2pPr>
      <a:lvl3pPr marL="625475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rgbClr val="504F53"/>
          </a:solidFill>
          <a:latin typeface="+mn-lt"/>
        </a:defRPr>
      </a:lvl3pPr>
      <a:lvl4pPr marL="1600200" indent="-1284288" algn="just" rtl="0" eaLnBrk="0" fontAlgn="base" hangingPunct="0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400">
          <a:solidFill>
            <a:srgbClr val="504F53"/>
          </a:solidFill>
          <a:latin typeface="+mn-lt"/>
        </a:defRPr>
      </a:lvl4pPr>
      <a:lvl5pPr marL="1255713" indent="573088" algn="l" rtl="0" eaLnBrk="0" fontAlgn="base" hangingPunct="0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5pPr>
      <a:lvl6pPr marL="1712913" algn="l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6pPr>
      <a:lvl7pPr marL="2170113" algn="l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7pPr>
      <a:lvl8pPr marL="2627313" algn="l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8pPr>
      <a:lvl9pPr marL="3084513" algn="l" rtl="0" fontAlgn="base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416050" y="1917700"/>
            <a:ext cx="1841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44" tIns="45672" rIns="91344" bIns="45672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sz="2100" smtClean="0">
              <a:solidFill>
                <a:srgbClr val="000000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8198" name="Rectangle 2"/>
          <p:cNvSpPr txBox="1">
            <a:spLocks noChangeArrowheads="1"/>
          </p:cNvSpPr>
          <p:nvPr/>
        </p:nvSpPr>
        <p:spPr bwMode="auto">
          <a:xfrm>
            <a:off x="468312" y="2762023"/>
            <a:ext cx="4107093" cy="33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6" tIns="45688" rIns="91376" bIns="45688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sz="2400" b="1" dirty="0" smtClean="0">
              <a:solidFill>
                <a:srgbClr val="CC0000"/>
              </a:solidFill>
              <a:cs typeface="Arial" charset="0"/>
            </a:endParaRPr>
          </a:p>
        </p:txBody>
      </p:sp>
      <p:sp>
        <p:nvSpPr>
          <p:cNvPr id="8200" name="Rectangle 2"/>
          <p:cNvSpPr txBox="1">
            <a:spLocks noChangeArrowheads="1"/>
          </p:cNvSpPr>
          <p:nvPr/>
        </p:nvSpPr>
        <p:spPr bwMode="auto">
          <a:xfrm>
            <a:off x="395536" y="420688"/>
            <a:ext cx="8672513" cy="17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6" tIns="45688" rIns="91376" bIns="45688" anchor="ctr"/>
          <a:lstStyle>
            <a:lvl1pPr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4000" b="1" dirty="0" smtClean="0">
                <a:solidFill>
                  <a:srgbClr val="FF0000"/>
                </a:solidFill>
                <a:latin typeface="PF Din Text Comp Pro" pitchFamily="2" charset="0"/>
                <a:cs typeface="Arial" charset="0"/>
              </a:rPr>
              <a:t>   </a:t>
            </a:r>
            <a:r>
              <a:rPr lang="ru-RU" sz="4000" b="1" dirty="0" smtClean="0">
                <a:solidFill>
                  <a:srgbClr val="0070C0"/>
                </a:solidFill>
                <a:latin typeface="PF Din Text Comp Pro" pitchFamily="2" charset="0"/>
                <a:cs typeface="Arial" charset="0"/>
              </a:rPr>
              <a:t>Уважаемые налогоплательщики!</a:t>
            </a:r>
          </a:p>
          <a:p>
            <a:pPr algn="ctr" eaLnBrk="1" hangingPunct="1"/>
            <a:r>
              <a:rPr lang="ru-RU" sz="4000" b="1" dirty="0" smtClean="0">
                <a:solidFill>
                  <a:srgbClr val="0070C0"/>
                </a:solidFill>
                <a:latin typeface="PF Din Text Comp Pro" pitchFamily="2" charset="0"/>
                <a:cs typeface="Arial" charset="0"/>
              </a:rPr>
              <a:t>ОПЛАТИТЕ ЗАДОЛЖЕННОСТЬ ПО НАЛОГАМ!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68313" y="1428736"/>
            <a:ext cx="8313968" cy="514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6" tIns="45688" rIns="91376" bIns="45688" anchor="ctr"/>
          <a:lstStyle>
            <a:lvl1pPr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03505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200" b="1" dirty="0" smtClean="0">
                <a:solidFill>
                  <a:srgbClr val="FF0000"/>
                </a:solidFill>
                <a:latin typeface="PF Din Text Comp Pro" pitchFamily="2" charset="0"/>
                <a:cs typeface="Arial" charset="0"/>
              </a:rPr>
              <a:t>             </a:t>
            </a:r>
          </a:p>
          <a:p>
            <a:pPr algn="ctr" eaLnBrk="1" hangingPunct="1"/>
            <a:endParaRPr lang="ru-RU" sz="2800" b="1" dirty="0" smtClean="0">
              <a:solidFill>
                <a:srgbClr val="0070C0"/>
              </a:solidFill>
              <a:latin typeface="PF Din Text Comp Pro" pitchFamily="2" charset="0"/>
              <a:cs typeface="Arial" charset="0"/>
            </a:endParaRPr>
          </a:p>
          <a:p>
            <a:pPr algn="ctr" eaLnBrk="1" hangingPunct="1"/>
            <a:r>
              <a:rPr lang="ru-RU" sz="2900" b="1" dirty="0" smtClean="0">
                <a:solidFill>
                  <a:srgbClr val="0070C0"/>
                </a:solidFill>
                <a:latin typeface="PF Din Text Comp Pro" pitchFamily="2" charset="0"/>
                <a:cs typeface="Arial" charset="0"/>
              </a:rPr>
              <a:t>В случае неуплаты налогов в установленный законодательством Российской Федерации срок начисляются </a:t>
            </a:r>
            <a:r>
              <a:rPr lang="ru-RU" sz="2900" b="1" dirty="0" smtClean="0">
                <a:solidFill>
                  <a:srgbClr val="FF0000"/>
                </a:solidFill>
                <a:latin typeface="PF Din Text Comp Pro" pitchFamily="2" charset="0"/>
                <a:cs typeface="Arial" charset="0"/>
              </a:rPr>
              <a:t>пени за каждый календарный день просрочки </a:t>
            </a:r>
          </a:p>
          <a:p>
            <a:pPr algn="ctr" eaLnBrk="1" hangingPunct="1"/>
            <a:r>
              <a:rPr lang="ru-RU" sz="2900" b="1" dirty="0" smtClean="0">
                <a:solidFill>
                  <a:srgbClr val="0070C0"/>
                </a:solidFill>
                <a:latin typeface="PF Din Text Comp Pro" pitchFamily="2" charset="0"/>
                <a:cs typeface="Arial" charset="0"/>
              </a:rPr>
              <a:t>– проценты от неуплаченный суммы</a:t>
            </a:r>
          </a:p>
          <a:p>
            <a:pPr algn="ctr" eaLnBrk="1" hangingPunct="1"/>
            <a:endParaRPr lang="ru-RU" sz="2900" b="1" dirty="0">
              <a:solidFill>
                <a:srgbClr val="0070C0"/>
              </a:solidFill>
              <a:latin typeface="PF Din Text Comp Pro" pitchFamily="2" charset="0"/>
              <a:cs typeface="Arial" charset="0"/>
            </a:endParaRPr>
          </a:p>
          <a:p>
            <a:pPr eaLnBrk="1" hangingPunct="1"/>
            <a:r>
              <a:rPr lang="ru-RU" sz="2200" dirty="0" smtClean="0">
                <a:solidFill>
                  <a:srgbClr val="1773D9"/>
                </a:solidFill>
                <a:latin typeface="PF Din Text Comp Pro" pitchFamily="2" charset="0"/>
                <a:cs typeface="Arial" charset="0"/>
              </a:rPr>
              <a:t>Проверить наличие либо отсутствие задолженности</a:t>
            </a:r>
          </a:p>
          <a:p>
            <a:pPr eaLnBrk="1" hangingPunct="1"/>
            <a:r>
              <a:rPr lang="ru-RU" sz="2200" dirty="0" smtClean="0">
                <a:solidFill>
                  <a:srgbClr val="1773D9"/>
                </a:solidFill>
                <a:latin typeface="PF Din Text Comp Pro" pitchFamily="2" charset="0"/>
                <a:cs typeface="Arial" charset="0"/>
              </a:rPr>
              <a:t> можно с помощью Интернет – сервиса </a:t>
            </a:r>
          </a:p>
          <a:p>
            <a:pPr eaLnBrk="1" hangingPunct="1"/>
            <a:r>
              <a:rPr lang="ru-RU" sz="2200" dirty="0" smtClean="0">
                <a:solidFill>
                  <a:srgbClr val="1773D9"/>
                </a:solidFill>
                <a:latin typeface="PF Din Text Comp Pro" pitchFamily="2" charset="0"/>
                <a:cs typeface="Arial" charset="0"/>
              </a:rPr>
              <a:t>«Личный кабинет  налогоплательщика для физических лиц»</a:t>
            </a:r>
          </a:p>
          <a:p>
            <a:pPr eaLnBrk="1" hangingPunct="1"/>
            <a:r>
              <a:rPr lang="ru-RU" sz="2200" dirty="0" smtClean="0">
                <a:solidFill>
                  <a:srgbClr val="1773D9"/>
                </a:solidFill>
                <a:latin typeface="PF Din Text Comp Pro" pitchFamily="2" charset="0"/>
                <a:cs typeface="Arial" charset="0"/>
              </a:rPr>
              <a:t> на сайте ФНС России </a:t>
            </a:r>
            <a:r>
              <a:rPr lang="en-US" sz="2200" dirty="0" smtClean="0">
                <a:solidFill>
                  <a:srgbClr val="1773D9"/>
                </a:solidFill>
                <a:latin typeface="PF Din Text Comp Pro" pitchFamily="2" charset="0"/>
                <a:cs typeface="Arial" charset="0"/>
              </a:rPr>
              <a:t>WWW.NALOG.RU </a:t>
            </a:r>
            <a:r>
              <a:rPr lang="ru-RU" sz="2200" dirty="0" smtClean="0">
                <a:solidFill>
                  <a:srgbClr val="1773D9"/>
                </a:solidFill>
                <a:latin typeface="PF Din Text Comp Pro" pitchFamily="2" charset="0"/>
                <a:cs typeface="Arial" charset="0"/>
              </a:rPr>
              <a:t>или в налоговой инспекции</a:t>
            </a:r>
            <a:endParaRPr lang="ru-RU" sz="2200" dirty="0">
              <a:solidFill>
                <a:srgbClr val="1773D9"/>
              </a:solidFill>
              <a:latin typeface="PF Din Text Comp Pro" pitchFamily="2" charset="0"/>
              <a:cs typeface="Arial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2" y="1484312"/>
            <a:ext cx="828675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73768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1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71714</TotalTime>
  <Words>62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PF Din Text Comp Pro</vt:lpstr>
      <vt:lpstr>Tahoma</vt:lpstr>
      <vt:lpstr>1_Тема Office</vt:lpstr>
      <vt:lpstr>Презентация PowerPoint</vt:lpstr>
    </vt:vector>
  </TitlesOfParts>
  <Company>Russian Federal DPC Tax Service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В.С. Нечушкин</dc:creator>
  <cp:lastModifiedBy>Журавлева Юлия Юрьевна</cp:lastModifiedBy>
  <cp:revision>4126</cp:revision>
  <cp:lastPrinted>2018-08-02T13:45:29Z</cp:lastPrinted>
  <dcterms:created xsi:type="dcterms:W3CDTF">2008-03-31T12:53:10Z</dcterms:created>
  <dcterms:modified xsi:type="dcterms:W3CDTF">2019-09-26T11:23:23Z</dcterms:modified>
</cp:coreProperties>
</file>