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9144000" cy="6858000" type="screen4x3"/>
  <p:notesSz cx="6797675" cy="987425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5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19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18.12.2019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microsoft.com/office/2007/relationships/hdphoto" Target="../media/hdphoto3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2150" y="83605"/>
            <a:ext cx="8928992" cy="6657763"/>
          </a:xfrm>
          <a:prstGeom prst="rect">
            <a:avLst/>
          </a:prstGeom>
          <a:blipFill dpi="0" rotWithShape="1"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CrisscrossEtching/>
                      </a14:imgEffect>
                      <a14:imgEffect>
                        <a14:colorTemperature colorTemp="7200"/>
                      </a14:imgEffect>
                      <a14:imgEffect>
                        <a14:brightnessContrast brigh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r="-21238"/>
            </a:stretch>
          </a:blip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 dirty="0">
              <a:ln>
                <a:solidFill>
                  <a:schemeClr val="accent2">
                    <a:lumMod val="75000"/>
                  </a:schemeClr>
                </a:solidFill>
              </a:ln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2050" name="Picture 2" descr="C:\Users\3500-01-516\Desktop\Слайды\в отпуск без долгов\image-29-11-19-09-57-2.jpg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9219" l="754" r="100000">
                        <a14:foregroundMark x1="57538" y1="36914" x2="57538" y2="36914"/>
                        <a14:foregroundMark x1="56868" y1="32227" x2="56868" y2="32227"/>
                        <a14:foregroundMark x1="46399" y1="59473" x2="46399" y2="59473"/>
                        <a14:foregroundMark x1="46064" y1="55176" x2="46064" y2="55176"/>
                        <a14:foregroundMark x1="24121" y1="96875" x2="24121" y2="96875"/>
                        <a14:foregroundMark x1="24456" y1="86719" x2="24456" y2="86719"/>
                        <a14:foregroundMark x1="20771" y1="87305" x2="20771" y2="87305"/>
                      </a14:backgroundRemoval>
                    </a14:imgEffect>
                    <a14:imgEffect>
                      <a14:artisticFilmGrain/>
                    </a14:imgEffect>
                    <a14:imgEffect>
                      <a14:sharpenSoften amount="-25000"/>
                    </a14:imgEffect>
                    <a14:imgEffect>
                      <a14:brightnessContrast bright="10000" contras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150" y="174680"/>
            <a:ext cx="6508486" cy="5414560"/>
          </a:xfrm>
          <a:prstGeom prst="rect">
            <a:avLst/>
          </a:prstGeom>
          <a:noFill/>
          <a:effectLst>
            <a:glow rad="127000">
              <a:schemeClr val="accent1">
                <a:alpha val="6000"/>
              </a:schemeClr>
            </a:glow>
            <a:outerShdw blurRad="50800" dist="50800" dir="5400000" algn="ctr" rotWithShape="0">
              <a:srgbClr val="000000">
                <a:alpha val="0"/>
              </a:srgbClr>
            </a:outerShdw>
            <a:reflection stA="0" endPos="65000" dist="50800" dir="5400000" sy="-100000" algn="bl" rotWithShape="0"/>
          </a:effectLst>
          <a:scene3d>
            <a:camera prst="orthographicFront"/>
            <a:lightRig rig="threePt" dir="t"/>
          </a:scene3d>
          <a:sp3d extrusionH="114300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7631832" y="-99392"/>
            <a:ext cx="1512168" cy="1512168"/>
          </a:xfrm>
          <a:prstGeom prst="rect">
            <a:avLst/>
          </a:prstGeom>
          <a:blipFill dpi="0" rotWithShape="1"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9692" b="98238" l="9746" r="94915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50800" dist="38100" dir="2700000" sx="103000" sy="103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4499992" y="174680"/>
            <a:ext cx="33123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latin typeface="Arial Narrow" pitchFamily="34" charset="0"/>
                <a:cs typeface="Times New Roman" pitchFamily="18" charset="0"/>
              </a:rPr>
              <a:t>УПРАВЛЕНИЕ ФНС РОССИИ </a:t>
            </a:r>
            <a:endParaRPr lang="en-US" sz="200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1">
                  <a:lumMod val="75000"/>
                </a:schemeClr>
              </a:solidFill>
              <a:latin typeface="Arial Narrow" pitchFamily="34" charset="0"/>
              <a:cs typeface="Times New Roman" pitchFamily="18" charset="0"/>
            </a:endParaRPr>
          </a:p>
          <a:p>
            <a:r>
              <a:rPr lang="ru-RU" sz="20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latin typeface="Arial Narrow" pitchFamily="34" charset="0"/>
                <a:cs typeface="Times New Roman" pitchFamily="18" charset="0"/>
              </a:rPr>
              <a:t>ПО ВОЛОГОДСКОЙ ОБЛАСТИ</a:t>
            </a:r>
            <a:r>
              <a:rPr lang="ru-RU" sz="2000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Narrow" pitchFamily="34" charset="0"/>
                <a:cs typeface="Times New Roman" pitchFamily="18" charset="0"/>
              </a:rPr>
              <a:t> </a:t>
            </a:r>
            <a:endParaRPr lang="ru-RU" sz="2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1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 Narrow" pitchFamily="34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067944" y="1124744"/>
            <a:ext cx="4632203" cy="8858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lnSpc>
                <a:spcPts val="3000"/>
              </a:lnSpc>
            </a:pPr>
            <a:r>
              <a:rPr lang="ru-RU" sz="4000" b="1" i="1" dirty="0" smtClean="0">
                <a:ln w="11430"/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Уважаемые </a:t>
            </a:r>
            <a:endParaRPr lang="en-US" sz="4000" b="1" i="1" dirty="0" smtClean="0">
              <a:ln w="11430"/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ts val="3000"/>
              </a:lnSpc>
            </a:pPr>
            <a:r>
              <a:rPr lang="en-US" sz="4000" b="1" i="1" dirty="0" smtClean="0">
                <a:ln w="11430"/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</a:t>
            </a:r>
            <a:r>
              <a:rPr lang="ru-RU" sz="4000" b="1" i="1" dirty="0" smtClean="0">
                <a:ln w="11430"/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вологжане!</a:t>
            </a:r>
            <a:endParaRPr lang="ru-RU" sz="4000" b="1" i="1" dirty="0">
              <a:ln w="11430"/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905208" y="3287101"/>
            <a:ext cx="59046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Arial Narrow" pitchFamily="34" charset="0"/>
              </a:rPr>
              <a:t>Оплатить задолженность по налогам можно: </a:t>
            </a:r>
            <a:endParaRPr lang="ru-RU" sz="2400" b="1" dirty="0">
              <a:solidFill>
                <a:schemeClr val="accent1">
                  <a:lumMod val="50000"/>
                </a:schemeClr>
              </a:solidFill>
              <a:latin typeface="Arial Narrow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248527" y="3740903"/>
            <a:ext cx="6728428" cy="1754326"/>
          </a:xfrm>
          <a:prstGeom prst="rect">
            <a:avLst/>
          </a:prstGeom>
          <a:noFill/>
          <a:effectLst>
            <a:softEdge rad="152400"/>
          </a:effectLst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Arial Narrow" pitchFamily="34" charset="0"/>
              </a:rPr>
              <a:t>через электронные сервисы на сайте ФНС России </a:t>
            </a:r>
            <a:r>
              <a:rPr lang="en-US" b="1" dirty="0" smtClean="0">
                <a:solidFill>
                  <a:srgbClr val="C00000"/>
                </a:solidFill>
                <a:latin typeface="Arial Narrow" pitchFamily="34" charset="0"/>
              </a:rPr>
              <a:t>www.nalog.ru</a:t>
            </a:r>
            <a:r>
              <a:rPr lang="ru-RU" b="1" dirty="0" smtClean="0">
                <a:solidFill>
                  <a:srgbClr val="C00000"/>
                </a:solidFill>
                <a:latin typeface="Arial Narrow" pitchFamily="34" charset="0"/>
              </a:rPr>
              <a:t> 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Arial Narrow" pitchFamily="34" charset="0"/>
              </a:rPr>
              <a:t>(«Личный кабинет для физических лиц», «Уплата налогов и пошлин»)</a:t>
            </a:r>
            <a:r>
              <a:rPr lang="en-US" dirty="0" smtClean="0"/>
              <a:t> </a:t>
            </a:r>
            <a:endParaRPr lang="ru-RU" b="1" dirty="0" smtClean="0">
              <a:solidFill>
                <a:srgbClr val="C00000"/>
              </a:solidFill>
              <a:latin typeface="Arial Narrow" pitchFamily="34" charset="0"/>
            </a:endParaRPr>
          </a:p>
          <a:p>
            <a:pPr marL="285750" indent="-285750">
              <a:buFont typeface="Wingdings" pitchFamily="2" charset="2"/>
              <a:buChar char="ü"/>
            </a:pP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Arial Narrow" pitchFamily="34" charset="0"/>
              </a:rPr>
              <a:t>через единый портал государственных услуг </a:t>
            </a:r>
            <a:r>
              <a:rPr lang="en-US" b="1" dirty="0" smtClean="0">
                <a:solidFill>
                  <a:srgbClr val="C00000"/>
                </a:solidFill>
                <a:latin typeface="Arial Narrow" pitchFamily="34" charset="0"/>
              </a:rPr>
              <a:t>www.gosuslugi.ru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Arial Narrow" pitchFamily="34" charset="0"/>
              </a:rPr>
              <a:t>через сервисы кредитных организаций (банков), платежные терминалы, почтовые отделения</a:t>
            </a:r>
            <a:endParaRPr lang="ru-RU" b="1" dirty="0">
              <a:solidFill>
                <a:schemeClr val="accent1">
                  <a:lumMod val="50000"/>
                </a:schemeClr>
              </a:solidFill>
              <a:latin typeface="Arial Narrow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98395" y="6309320"/>
            <a:ext cx="46094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defRPr sz="200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Narrow" pitchFamily="34" charset="0"/>
                <a:cs typeface="Times New Roman" pitchFamily="18" charset="0"/>
              </a:defRPr>
            </a:lvl1pPr>
          </a:lstStyle>
          <a:p>
            <a:r>
              <a:rPr lang="ru-RU" sz="1800" dirty="0" smtClean="0"/>
              <a:t>Контакт-центр ФНС России </a:t>
            </a:r>
            <a:r>
              <a:rPr lang="en-US" sz="1800" dirty="0" smtClean="0"/>
              <a:t>8-800-222-2222</a:t>
            </a:r>
            <a:endParaRPr lang="ru-RU" sz="1800" dirty="0"/>
          </a:p>
        </p:txBody>
      </p:sp>
      <p:sp>
        <p:nvSpPr>
          <p:cNvPr id="10" name="TextBox 9"/>
          <p:cNvSpPr txBox="1"/>
          <p:nvPr/>
        </p:nvSpPr>
        <p:spPr>
          <a:xfrm>
            <a:off x="2918923" y="2126246"/>
            <a:ext cx="6048672" cy="113428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lnSpc>
                <a:spcPts val="4000"/>
              </a:lnSpc>
            </a:pPr>
            <a:r>
              <a:rPr lang="ru-RU" sz="4800" b="1" i="1" dirty="0" smtClean="0">
                <a:ln w="11430"/>
                <a:solidFill>
                  <a:srgbClr val="FF0505"/>
                </a:solidFill>
                <a:latin typeface="Sitka Display" panose="02000505000000020004" pitchFamily="2" charset="0"/>
                <a:cs typeface="Times New Roman" panose="02020603050405020304" pitchFamily="18" charset="0"/>
              </a:rPr>
              <a:t>Встречайте </a:t>
            </a:r>
          </a:p>
          <a:p>
            <a:pPr algn="ctr">
              <a:lnSpc>
                <a:spcPts val="4000"/>
              </a:lnSpc>
            </a:pPr>
            <a:r>
              <a:rPr lang="ru-RU" sz="4800" b="1" i="1" dirty="0" smtClean="0">
                <a:ln w="11430"/>
                <a:solidFill>
                  <a:srgbClr val="FF0505"/>
                </a:solidFill>
                <a:latin typeface="Sitka Display" panose="02000505000000020004" pitchFamily="2" charset="0"/>
                <a:cs typeface="Times New Roman" panose="02020603050405020304" pitchFamily="18" charset="0"/>
              </a:rPr>
              <a:t>Новый год без долгов!</a:t>
            </a:r>
            <a:endParaRPr lang="ru-RU" sz="4800" b="1" i="1" dirty="0">
              <a:ln w="11430"/>
              <a:solidFill>
                <a:srgbClr val="FF0505"/>
              </a:solidFill>
              <a:latin typeface="Sitka Display" panose="02000505000000020004" pitchFamily="2" charset="0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28943" y="5666742"/>
            <a:ext cx="8280921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dirty="0" smtClean="0">
                <a:ln w="11430"/>
                <a:solidFill>
                  <a:srgbClr val="FF0505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Внимание! </a:t>
            </a:r>
            <a:r>
              <a:rPr lang="ru-RU" dirty="0" smtClean="0">
                <a:ln w="11430"/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За каждый </a:t>
            </a:r>
            <a:r>
              <a:rPr lang="ru-RU" dirty="0">
                <a:ln w="11430"/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день просрочки </a:t>
            </a:r>
            <a:r>
              <a:rPr lang="ru-RU" dirty="0" smtClean="0">
                <a:ln w="11430"/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на </a:t>
            </a:r>
            <a:r>
              <a:rPr lang="ru-RU" dirty="0">
                <a:ln w="11430"/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сумму </a:t>
            </a:r>
            <a:r>
              <a:rPr lang="ru-RU" dirty="0" smtClean="0">
                <a:ln w="11430"/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неоплаченных </a:t>
            </a:r>
            <a:r>
              <a:rPr lang="ru-RU" dirty="0">
                <a:ln w="11430"/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налогов </a:t>
            </a:r>
            <a:r>
              <a:rPr lang="ru-RU" dirty="0" smtClean="0">
                <a:ln w="11430"/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начисляются </a:t>
            </a:r>
            <a:r>
              <a:rPr lang="ru-RU" dirty="0">
                <a:ln w="11430"/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пени</a:t>
            </a:r>
          </a:p>
        </p:txBody>
      </p:sp>
    </p:spTree>
    <p:extLst>
      <p:ext uri="{BB962C8B-B14F-4D97-AF65-F5344CB8AC3E}">
        <p14:creationId xmlns:p14="http://schemas.microsoft.com/office/powerpoint/2010/main" val="2730657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311</TotalTime>
  <Words>77</Words>
  <Application>Microsoft Office PowerPoint</Application>
  <PresentationFormat>Экран (4:3)</PresentationFormat>
  <Paragraphs>12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Зобнина Ирина Сергеевна</dc:creator>
  <cp:lastModifiedBy>Красикова Юлия Сергеевна</cp:lastModifiedBy>
  <cp:revision>28</cp:revision>
  <cp:lastPrinted>2019-12-18T12:16:58Z</cp:lastPrinted>
  <dcterms:created xsi:type="dcterms:W3CDTF">2019-11-29T07:38:43Z</dcterms:created>
  <dcterms:modified xsi:type="dcterms:W3CDTF">2019-12-18T12:18:36Z</dcterms:modified>
</cp:coreProperties>
</file>