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10"/>
  </p:notesMasterIdLst>
  <p:sldIdLst>
    <p:sldId id="439" r:id="rId2"/>
    <p:sldId id="432" r:id="rId3"/>
    <p:sldId id="433" r:id="rId4"/>
    <p:sldId id="434" r:id="rId5"/>
    <p:sldId id="435" r:id="rId6"/>
    <p:sldId id="436" r:id="rId7"/>
    <p:sldId id="437" r:id="rId8"/>
    <p:sldId id="441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77F"/>
    <a:srgbClr val="C0504D"/>
    <a:srgbClr val="207E20"/>
    <a:srgbClr val="003366"/>
    <a:srgbClr val="E36C0A"/>
    <a:srgbClr val="009900"/>
    <a:srgbClr val="99FF99"/>
    <a:srgbClr val="FFFF99"/>
    <a:srgbClr val="E9EDF4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6859" autoAdjust="0"/>
  </p:normalViewPr>
  <p:slideViewPr>
    <p:cSldViewPr>
      <p:cViewPr varScale="1">
        <p:scale>
          <a:sx n="67" d="100"/>
          <a:sy n="67" d="100"/>
        </p:scale>
        <p:origin x="-1301" y="-72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200" d="100"/>
        <a:sy n="200" d="100"/>
      </p:scale>
      <p:origin x="0" y="-14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874" cy="496331"/>
          </a:xfrm>
          <a:prstGeom prst="rect">
            <a:avLst/>
          </a:prstGeom>
        </p:spPr>
        <p:txBody>
          <a:bodyPr vert="horz" lIns="92567" tIns="46283" rIns="92567" bIns="4628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185" y="2"/>
            <a:ext cx="2945874" cy="496331"/>
          </a:xfrm>
          <a:prstGeom prst="rect">
            <a:avLst/>
          </a:prstGeom>
        </p:spPr>
        <p:txBody>
          <a:bodyPr vert="horz" lIns="92567" tIns="46283" rIns="92567" bIns="46283" rtlCol="0"/>
          <a:lstStyle>
            <a:lvl1pPr algn="r">
              <a:defRPr sz="1200"/>
            </a:lvl1pPr>
          </a:lstStyle>
          <a:p>
            <a:fld id="{635EE5EA-9820-489D-8EEF-533A33187946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67" tIns="46283" rIns="92567" bIns="4628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45" y="4715949"/>
            <a:ext cx="5438788" cy="4466982"/>
          </a:xfrm>
          <a:prstGeom prst="rect">
            <a:avLst/>
          </a:prstGeom>
        </p:spPr>
        <p:txBody>
          <a:bodyPr vert="horz" lIns="92567" tIns="46283" rIns="92567" bIns="4628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299"/>
            <a:ext cx="2945874" cy="496330"/>
          </a:xfrm>
          <a:prstGeom prst="rect">
            <a:avLst/>
          </a:prstGeom>
        </p:spPr>
        <p:txBody>
          <a:bodyPr vert="horz" lIns="92567" tIns="46283" rIns="92567" bIns="4628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185" y="9430299"/>
            <a:ext cx="2945874" cy="496330"/>
          </a:xfrm>
          <a:prstGeom prst="rect">
            <a:avLst/>
          </a:prstGeom>
        </p:spPr>
        <p:txBody>
          <a:bodyPr vert="horz" lIns="92567" tIns="46283" rIns="92567" bIns="46283" rtlCol="0" anchor="b"/>
          <a:lstStyle>
            <a:lvl1pPr algn="r">
              <a:defRPr sz="1200"/>
            </a:lvl1pPr>
          </a:lstStyle>
          <a:p>
            <a:fld id="{37535AEC-6240-45D3-A78A-C8D4CECEF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017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4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30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30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853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9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6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1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93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6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1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97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9" y="1606873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131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2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1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8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7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1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604204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141484" y="2564904"/>
            <a:ext cx="8933040" cy="252028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cs typeface="Arial" pitchFamily="34" charset="0"/>
              </a:rPr>
              <a:t>Система оценки рисков при выборе контрагентов</a:t>
            </a:r>
            <a:endParaRPr lang="ru-RU" sz="32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95536" y="5589240"/>
            <a:ext cx="84249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  <a:spcAft>
                <a:spcPts val="0"/>
              </a:spcAft>
            </a:pPr>
            <a:endParaRPr lang="ru-RU" sz="1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5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Самостоятельная оценка рисков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42" name="Объект 104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dirty="0" smtClean="0"/>
              <a:t>      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    Для </a:t>
            </a:r>
            <a:r>
              <a:rPr lang="ru-RU" sz="2000" dirty="0"/>
              <a:t>целей самостоятельной оценки рисков налогоплательщиками по результатам своей финансово-хозяйственной деятельности, в том числе оценки рисков при выборе контрагентов, могут учитываться утвержденные приказом ФНС России от 30.05.2007 N ММ-3-06/333@ Общедоступные </a:t>
            </a:r>
            <a:r>
              <a:rPr lang="ru-RU" sz="2000" dirty="0" smtClean="0"/>
              <a:t>критерии </a:t>
            </a:r>
            <a:r>
              <a:rPr lang="ru-RU" sz="2000" dirty="0"/>
              <a:t>самостоятельной оценки рисков для налогоплательщиков, используемые налоговыми органами в процессе отбора объектов для проведения выездных налоговых проверок.</a:t>
            </a:r>
          </a:p>
          <a:p>
            <a:r>
              <a:rPr lang="ru-RU" sz="1600" dirty="0"/>
              <a:t> 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5768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75841" indent="-457200" algn="just">
              <a:buAutoNum type="arabicPeriod"/>
            </a:pPr>
            <a:r>
              <a:rPr lang="ru-RU" sz="2000" dirty="0" smtClean="0"/>
              <a:t>На</a:t>
            </a:r>
            <a:r>
              <a:rPr lang="ru-RU" sz="2000" dirty="0"/>
              <a:t> сайте </a:t>
            </a:r>
            <a:r>
              <a:rPr lang="ru-RU" sz="2000" dirty="0" smtClean="0"/>
              <a:t>ФНС </a:t>
            </a:r>
            <a:r>
              <a:rPr lang="ru-RU" sz="2000" dirty="0"/>
              <a:t>по номеру ИНН или ОГРН нужно проверить выписку из </a:t>
            </a:r>
            <a:r>
              <a:rPr lang="ru-RU" sz="2000" dirty="0" smtClean="0"/>
              <a:t>ЕГРЮЛ предполагаемого контрагента. </a:t>
            </a:r>
          </a:p>
          <a:p>
            <a:pPr marL="775841" indent="-457200" algn="just">
              <a:buAutoNum type="arabicPeriod"/>
            </a:pPr>
            <a:endParaRPr lang="ru-RU" sz="2000" dirty="0" smtClean="0"/>
          </a:p>
          <a:p>
            <a:pPr algn="just"/>
            <a:r>
              <a:rPr lang="ru-RU" sz="2000" i="1" dirty="0" smtClean="0"/>
              <a:t>Нужно обратить </a:t>
            </a:r>
            <a:r>
              <a:rPr lang="ru-RU" sz="2000" i="1" dirty="0"/>
              <a:t>внимание на </a:t>
            </a:r>
            <a:r>
              <a:rPr lang="ru-RU" sz="2000" i="1" dirty="0" smtClean="0"/>
              <a:t>следующее</a:t>
            </a:r>
            <a:r>
              <a:rPr lang="en-US" sz="2000" i="1" dirty="0" smtClean="0"/>
              <a:t>:</a:t>
            </a:r>
            <a:endParaRPr lang="ru-RU" sz="2000" i="1" dirty="0" smtClean="0"/>
          </a:p>
          <a:p>
            <a:pPr marL="661541" lvl="0" indent="-342900">
              <a:buFont typeface="Arial" pitchFamily="34" charset="0"/>
              <a:buChar char="•"/>
            </a:pPr>
            <a:r>
              <a:rPr lang="ru-RU" sz="2000" i="1" dirty="0" smtClean="0"/>
              <a:t>не</a:t>
            </a:r>
            <a:r>
              <a:rPr lang="ru-RU" sz="2000" i="1" dirty="0"/>
              <a:t> находится ли компания в процедуре ликвидации;</a:t>
            </a:r>
          </a:p>
          <a:p>
            <a:pPr marL="661541" lvl="0" indent="-342900">
              <a:buFont typeface="Arial" pitchFamily="34" charset="0"/>
              <a:buChar char="•"/>
            </a:pPr>
            <a:r>
              <a:rPr lang="ru-RU" sz="2000" i="1" dirty="0"/>
              <a:t>как давно существует;</a:t>
            </a:r>
          </a:p>
          <a:p>
            <a:pPr marL="661541" lvl="0" indent="-342900">
              <a:buFont typeface="Arial" pitchFamily="34" charset="0"/>
              <a:buChar char="•"/>
            </a:pPr>
            <a:r>
              <a:rPr lang="ru-RU" sz="2000" i="1" dirty="0"/>
              <a:t>нет ли записей о недостоверности </a:t>
            </a:r>
            <a:r>
              <a:rPr lang="ru-RU" sz="2000" i="1" dirty="0" smtClean="0"/>
              <a:t>юридического </a:t>
            </a:r>
            <a:r>
              <a:rPr lang="ru-RU" sz="2000" i="1" dirty="0"/>
              <a:t>адреса;</a:t>
            </a:r>
          </a:p>
          <a:p>
            <a:pPr marL="661541" lvl="0" indent="-342900">
              <a:buFont typeface="Arial" pitchFamily="34" charset="0"/>
              <a:buChar char="•"/>
            </a:pPr>
            <a:r>
              <a:rPr lang="ru-RU" sz="2000" i="1" dirty="0"/>
              <a:t>не является ли адрес регистрации </a:t>
            </a:r>
            <a:r>
              <a:rPr lang="ru-RU" sz="2000" i="1" dirty="0" smtClean="0"/>
              <a:t>«массовым»; </a:t>
            </a:r>
            <a:endParaRPr lang="ru-RU" sz="2000" i="1" dirty="0"/>
          </a:p>
          <a:p>
            <a:pPr marL="661541" lvl="0" indent="-342900">
              <a:buFont typeface="Arial" pitchFamily="34" charset="0"/>
              <a:buChar char="•"/>
            </a:pPr>
            <a:r>
              <a:rPr lang="ru-RU" sz="2000" i="1" dirty="0"/>
              <a:t>когда в </a:t>
            </a:r>
            <a:r>
              <a:rPr lang="ru-RU" sz="2000" i="1" dirty="0" smtClean="0"/>
              <a:t>компании </a:t>
            </a:r>
            <a:r>
              <a:rPr lang="ru-RU" sz="2000" i="1" dirty="0"/>
              <a:t>менялись участники или </a:t>
            </a:r>
            <a:r>
              <a:rPr lang="ru-RU" sz="2000" i="1" dirty="0" smtClean="0"/>
              <a:t>директор</a:t>
            </a:r>
            <a:r>
              <a:rPr lang="en-US" sz="2000" i="1" dirty="0" smtClean="0"/>
              <a:t>;</a:t>
            </a:r>
            <a:endParaRPr lang="ru-RU" sz="2000" i="1" dirty="0" smtClean="0"/>
          </a:p>
          <a:p>
            <a:pPr marL="661541" lvl="0" indent="-342900">
              <a:buFont typeface="Arial" pitchFamily="34" charset="0"/>
              <a:buChar char="•"/>
            </a:pPr>
            <a:r>
              <a:rPr lang="ru-RU" sz="2000" i="1" dirty="0"/>
              <a:t>обратить внимание </a:t>
            </a:r>
            <a:r>
              <a:rPr lang="ru-RU" sz="2000" i="1" dirty="0" smtClean="0"/>
              <a:t>на коды ОКВЭД.</a:t>
            </a:r>
            <a:r>
              <a:rPr lang="ru-RU" sz="2000" i="1" dirty="0"/>
              <a:t> </a:t>
            </a:r>
            <a:endParaRPr lang="ru-RU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Критерии оценки при выборе контрагента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7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dirty="0" smtClean="0"/>
              <a:t>2. На</a:t>
            </a:r>
            <a:r>
              <a:rPr lang="ru-RU" sz="2000" dirty="0"/>
              <a:t> сайте арбитражного </a:t>
            </a:r>
            <a:r>
              <a:rPr lang="ru-RU" sz="2000" dirty="0" smtClean="0"/>
              <a:t>суда </a:t>
            </a:r>
            <a:r>
              <a:rPr lang="ru-RU" sz="2000" dirty="0"/>
              <a:t>можно проверить, не находится ли компания в процедуре банкротства и какое количество исков к ней </a:t>
            </a:r>
            <a:r>
              <a:rPr lang="ru-RU" sz="2000" dirty="0" smtClean="0"/>
              <a:t>предъявлено.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3. На</a:t>
            </a:r>
            <a:r>
              <a:rPr lang="ru-RU" sz="2000" dirty="0"/>
              <a:t> сайте Федеральной службы судебных приставов </a:t>
            </a:r>
            <a:r>
              <a:rPr lang="ru-RU" sz="2000" dirty="0" smtClean="0"/>
              <a:t>в</a:t>
            </a:r>
            <a:r>
              <a:rPr lang="ru-RU" sz="2000" dirty="0"/>
              <a:t> </a:t>
            </a:r>
            <a:r>
              <a:rPr lang="ru-RU" sz="2000" dirty="0" smtClean="0"/>
              <a:t>банке </a:t>
            </a:r>
            <a:r>
              <a:rPr lang="ru-RU" sz="2000" dirty="0"/>
              <a:t>данных исполнительных производств </a:t>
            </a:r>
            <a:r>
              <a:rPr lang="ru-RU" sz="2000" dirty="0" smtClean="0"/>
              <a:t>можно</a:t>
            </a:r>
            <a:r>
              <a:rPr lang="ru-RU" sz="2000" dirty="0"/>
              <a:t> </a:t>
            </a:r>
            <a:r>
              <a:rPr lang="ru-RU" sz="2000" dirty="0" smtClean="0"/>
              <a:t>проверить </a:t>
            </a:r>
            <a:r>
              <a:rPr lang="ru-RU" sz="2000" dirty="0"/>
              <a:t>сколько у компании открытых процедур </a:t>
            </a:r>
            <a:r>
              <a:rPr lang="ru-RU" sz="2000" dirty="0" smtClean="0"/>
              <a:t>взыскания.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4. На</a:t>
            </a:r>
            <a:r>
              <a:rPr lang="ru-RU" sz="2000" dirty="0"/>
              <a:t> сайтах лицензирующих </a:t>
            </a:r>
            <a:r>
              <a:rPr lang="ru-RU" sz="2000" dirty="0" smtClean="0"/>
              <a:t>органов можно проверить </a:t>
            </a:r>
            <a:r>
              <a:rPr lang="ru-RU" sz="2000" dirty="0"/>
              <a:t>есть ли у поставщика лицензия, сертификаты, иная разрешительная документация, если они обязательны.</a:t>
            </a:r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Критерии оценки при выборе контрагента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1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6" y="1484784"/>
            <a:ext cx="7320689" cy="5112568"/>
          </a:xfrm>
        </p:spPr>
        <p:txBody>
          <a:bodyPr/>
          <a:lstStyle/>
          <a:p>
            <a:pPr algn="just"/>
            <a:r>
              <a:rPr lang="ru-RU" sz="1800" dirty="0" smtClean="0"/>
              <a:t>5. </a:t>
            </a:r>
            <a:r>
              <a:rPr lang="ru-RU" sz="1800" dirty="0"/>
              <a:t>Если ваш контрагент участвует в закупках, то на сайте </a:t>
            </a:r>
            <a:r>
              <a:rPr lang="ru-RU" sz="1800" dirty="0" smtClean="0"/>
              <a:t>Единой информационной системы в сфере закупок</a:t>
            </a:r>
            <a:r>
              <a:rPr lang="ru-RU" sz="1800" dirty="0"/>
              <a:t> можно проверить его по реестру недобросовестных исполнителей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/>
          </a:p>
          <a:p>
            <a:r>
              <a:rPr lang="ru-RU" sz="1800" dirty="0" smtClean="0"/>
              <a:t>6. У самого контрагента следует </a:t>
            </a:r>
            <a:r>
              <a:rPr lang="ru-RU" sz="1800" dirty="0"/>
              <a:t>запросить все учредительные документы и проверить, кто является учредителем и директором компании, совпадают </a:t>
            </a:r>
            <a:r>
              <a:rPr lang="ru-RU" sz="1800" dirty="0" smtClean="0"/>
              <a:t>ли предоставленные данные </a:t>
            </a:r>
            <a:r>
              <a:rPr lang="ru-RU" sz="1800" dirty="0"/>
              <a:t>с </a:t>
            </a:r>
            <a:r>
              <a:rPr lang="ru-RU" sz="1800" dirty="0" smtClean="0"/>
              <a:t>информацией, отраженной в ЕГРЮЛ.</a:t>
            </a:r>
            <a:endParaRPr lang="ru-RU" sz="1800" dirty="0"/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7. </a:t>
            </a:r>
            <a:r>
              <a:rPr lang="ru-RU" sz="1800" dirty="0" smtClean="0"/>
              <a:t>Существуют платные источники </a:t>
            </a:r>
            <a:r>
              <a:rPr lang="ru-RU" sz="1800" dirty="0"/>
              <a:t>информации, которые аккумулируют в себе </a:t>
            </a:r>
            <a:r>
              <a:rPr lang="ru-RU" sz="1800" dirty="0" smtClean="0"/>
              <a:t>огромный массив сведений, </a:t>
            </a:r>
            <a:r>
              <a:rPr lang="ru-RU" sz="1800" dirty="0"/>
              <a:t>в том числе </a:t>
            </a:r>
            <a:r>
              <a:rPr lang="ru-RU" sz="1800" dirty="0" smtClean="0"/>
              <a:t>можно </a:t>
            </a:r>
            <a:r>
              <a:rPr lang="ru-RU" sz="1800" dirty="0"/>
              <a:t>проследить </a:t>
            </a:r>
            <a:r>
              <a:rPr lang="ru-RU" sz="1800" dirty="0" smtClean="0"/>
              <a:t>взаимосвязанные </a:t>
            </a:r>
            <a:r>
              <a:rPr lang="ru-RU" sz="1800" dirty="0"/>
              <a:t>компании, проанализировать в динамике показатели бухгалтерской отчетности.</a:t>
            </a:r>
          </a:p>
          <a:p>
            <a:pPr algn="just"/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Критерии оценки при выборе контрагента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5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6" y="1484784"/>
            <a:ext cx="7320689" cy="5112568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000" dirty="0" smtClean="0"/>
              <a:t>8. Проверить </a:t>
            </a:r>
            <a:r>
              <a:rPr lang="ru-RU" sz="2000" dirty="0"/>
              <a:t>реальность присутствия контрагента на рынке: </a:t>
            </a:r>
            <a:endParaRPr lang="ru-RU" sz="2000" dirty="0" smtClean="0"/>
          </a:p>
          <a:p>
            <a:endParaRPr lang="ru-RU" sz="1800" dirty="0"/>
          </a:p>
          <a:p>
            <a:pPr marL="604391" lvl="0" indent="-285750">
              <a:buFont typeface="Arial" pitchFamily="34" charset="0"/>
              <a:buChar char="•"/>
            </a:pPr>
            <a:r>
              <a:rPr lang="ru-RU" sz="1800" i="1" dirty="0" smtClean="0"/>
              <a:t>наличие </a:t>
            </a:r>
            <a:r>
              <a:rPr lang="ru-RU" sz="1800" i="1" dirty="0"/>
              <a:t>официального сайта </a:t>
            </a:r>
            <a:r>
              <a:rPr lang="ru-RU" sz="1800" i="1" dirty="0" smtClean="0"/>
              <a:t>партнера</a:t>
            </a:r>
            <a:r>
              <a:rPr lang="en-US" sz="1800" i="1" dirty="0"/>
              <a:t>;</a:t>
            </a:r>
            <a:endParaRPr lang="ru-RU" sz="1800" i="1" dirty="0"/>
          </a:p>
          <a:p>
            <a:pPr marL="604391" indent="-285750">
              <a:buFont typeface="Arial" pitchFamily="34" charset="0"/>
              <a:buChar char="•"/>
            </a:pPr>
            <a:r>
              <a:rPr lang="ru-RU" sz="1800" i="1" dirty="0" smtClean="0"/>
              <a:t>на </a:t>
            </a:r>
            <a:r>
              <a:rPr lang="ru-RU" sz="1800" i="1" dirty="0"/>
              <a:t>сайте </a:t>
            </a:r>
            <a:r>
              <a:rPr lang="ru-RU" sz="1800" i="1" dirty="0" smtClean="0"/>
              <a:t>можно проанализировать </a:t>
            </a:r>
            <a:r>
              <a:rPr lang="ru-RU" sz="1800" i="1" dirty="0"/>
              <a:t>новости и историю компании, следует обратить внимание на дату создания </a:t>
            </a:r>
            <a:r>
              <a:rPr lang="ru-RU" sz="1800" i="1" dirty="0" smtClean="0"/>
              <a:t>сайта</a:t>
            </a:r>
            <a:r>
              <a:rPr lang="en-US" sz="1800" i="1" dirty="0" smtClean="0"/>
              <a:t>;</a:t>
            </a:r>
            <a:endParaRPr lang="ru-RU" sz="1800" i="1" dirty="0"/>
          </a:p>
          <a:p>
            <a:pPr marL="604391" lvl="0" indent="-285750">
              <a:buFont typeface="Arial" pitchFamily="34" charset="0"/>
              <a:buChar char="•"/>
            </a:pPr>
            <a:r>
              <a:rPr lang="ru-RU" sz="1800" i="1" dirty="0" smtClean="0"/>
              <a:t>можно позвонить </a:t>
            </a:r>
            <a:r>
              <a:rPr lang="ru-RU" sz="1800" i="1" dirty="0"/>
              <a:t>по контактам с официального сайта, чтобы узнать, чем действительно занимается </a:t>
            </a:r>
            <a:r>
              <a:rPr lang="ru-RU" sz="1800" i="1" dirty="0" smtClean="0"/>
              <a:t>компания</a:t>
            </a:r>
            <a:r>
              <a:rPr lang="en-US" sz="1800" i="1" dirty="0" smtClean="0"/>
              <a:t>;</a:t>
            </a:r>
            <a:endParaRPr lang="ru-RU" sz="1800" i="1" dirty="0"/>
          </a:p>
          <a:p>
            <a:pPr marL="604391" lvl="0" indent="-285750">
              <a:buFont typeface="Arial" pitchFamily="34" charset="0"/>
              <a:buChar char="•"/>
            </a:pPr>
            <a:r>
              <a:rPr lang="ru-RU" sz="1800" i="1" dirty="0" smtClean="0"/>
              <a:t>можно поискать </a:t>
            </a:r>
            <a:r>
              <a:rPr lang="ru-RU" sz="1800" i="1" dirty="0"/>
              <a:t>упоминания о поставщике в сети Интернет. Чем больше упоминаний о компании, тем больше шанс, что компания реальная.</a:t>
            </a:r>
          </a:p>
          <a:p>
            <a:pPr algn="just"/>
            <a:endParaRPr lang="ru-RU" sz="2000" dirty="0"/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Критерии оценки при выборе контрагента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19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6" y="1484784"/>
            <a:ext cx="7320689" cy="5112568"/>
          </a:xfrm>
        </p:spPr>
        <p:txBody>
          <a:bodyPr/>
          <a:lstStyle/>
          <a:p>
            <a:endParaRPr lang="ru-RU" sz="1800" dirty="0" smtClean="0"/>
          </a:p>
          <a:p>
            <a:r>
              <a:rPr lang="ru-RU" sz="2000" dirty="0" smtClean="0"/>
              <a:t>9</a:t>
            </a:r>
            <a:r>
              <a:rPr lang="ru-RU" sz="2000" dirty="0"/>
              <a:t>. </a:t>
            </a:r>
            <a:r>
              <a:rPr lang="ru-RU" sz="2000" dirty="0" smtClean="0"/>
              <a:t>Нужно оценить </a:t>
            </a:r>
            <a:r>
              <a:rPr lang="ru-RU" sz="2000" dirty="0"/>
              <a:t>проект договора, который продавец предлагает подписать. Текст договора и устные договоренности должны совпадать.</a:t>
            </a:r>
          </a:p>
          <a:p>
            <a:endParaRPr lang="ru-RU" sz="2000" dirty="0" smtClean="0"/>
          </a:p>
          <a:p>
            <a:r>
              <a:rPr lang="ru-RU" sz="2000" dirty="0" smtClean="0"/>
              <a:t>10</a:t>
            </a:r>
            <a:r>
              <a:rPr lang="ru-RU" sz="2000" dirty="0"/>
              <a:t>. </a:t>
            </a:r>
            <a:r>
              <a:rPr lang="ru-RU" sz="2000" dirty="0" smtClean="0"/>
              <a:t>Нужно проверить </a:t>
            </a:r>
            <a:r>
              <a:rPr lang="ru-RU" sz="2000" dirty="0"/>
              <a:t>полномочия лица, подписывающего договор от имени поставщика.</a:t>
            </a:r>
          </a:p>
          <a:p>
            <a:pPr algn="just"/>
            <a:endParaRPr lang="ru-RU" sz="2000" dirty="0"/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Критерии оценки при выборе контрагента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8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708920"/>
            <a:ext cx="77724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200" dirty="0" smtClean="0">
                <a:latin typeface="+mn-lt"/>
                <a:cs typeface="Times New Roman" pitchFamily="18" charset="0"/>
              </a:rPr>
              <a:t>Спасибо за внимание!</a:t>
            </a:r>
            <a:r>
              <a:rPr lang="ru-RU" sz="2400" dirty="0" smtClean="0">
                <a:latin typeface="Arial Narrow" pitchFamily="34" charset="0"/>
                <a:cs typeface="Aharoni" pitchFamily="2" charset="-79"/>
              </a:rPr>
              <a:t/>
            </a:r>
            <a:br>
              <a:rPr lang="ru-RU" sz="2400" dirty="0" smtClean="0">
                <a:latin typeface="Arial Narrow" pitchFamily="34" charset="0"/>
                <a:cs typeface="Aharoni" pitchFamily="2" charset="-79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269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18538</TotalTime>
  <Words>145</Words>
  <Application>Microsoft Office PowerPoint</Application>
  <PresentationFormat>Экран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7_Present_FNS2012_A4</vt:lpstr>
      <vt:lpstr>Система оценки рисков при выборе контрагентов</vt:lpstr>
      <vt:lpstr>Самостоятельная оценка рисков</vt:lpstr>
      <vt:lpstr>Критерии оценки при выборе контрагента</vt:lpstr>
      <vt:lpstr>Критерии оценки при выборе контрагента</vt:lpstr>
      <vt:lpstr>Критерии оценки при выборе контрагента</vt:lpstr>
      <vt:lpstr>Критерии оценки при выборе контрагента</vt:lpstr>
      <vt:lpstr>Критерии оценки при выборе контрагента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Предпосылки применения рискоориентированного подхода</dc:title>
  <dc:creator>Сатин Дмитрий Станиславович</dc:creator>
  <cp:lastModifiedBy>Аделина Владимировна Сорокина</cp:lastModifiedBy>
  <cp:revision>584</cp:revision>
  <cp:lastPrinted>2019-02-05T12:35:45Z</cp:lastPrinted>
  <dcterms:created xsi:type="dcterms:W3CDTF">2013-10-27T06:34:00Z</dcterms:created>
  <dcterms:modified xsi:type="dcterms:W3CDTF">2019-08-29T06:42:42Z</dcterms:modified>
</cp:coreProperties>
</file>