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DFAF1-6D24-4DD8-91CE-3EF45CDB86F1}" v="82" dt="2021-06-16T05:10:38.545"/>
    <p1510:client id="{4FF85064-7C3C-4E74-80CF-B037A6DEB2CF}" v="34" dt="2021-06-16T07:27:08.551"/>
    <p1510:client id="{ED9FD25C-536A-4873-9D2D-694C96340E32}" v="29" dt="2021-06-16T09:23:44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974" y="6691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37569" y="74607"/>
            <a:ext cx="6373667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2000" b="1" dirty="0"/>
              <a:t>ПОЛУЧЕНИЕ</a:t>
            </a:r>
            <a:endParaRPr lang="ru-RU" sz="2000" dirty="0"/>
          </a:p>
          <a:p>
            <a:pPr algn="ctr"/>
            <a:r>
              <a:rPr lang="ru-RU" sz="2000" b="1" dirty="0"/>
              <a:t>КВАЛИФИЦИРОВАННОГО СЕРТИФИКАТА КЛЮЧА ПРОВЕРКИ ЭЛЕКТРОННОЙ ПОДПИСИ (КВАЛИФИЦИРОВАННЫЙ СЕРТИФИКАТ)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635" y="1343256"/>
            <a:ext cx="646367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КТО МОЖЕТ ОБРАТИТЬСЯ ЗА ПОЛУЧЕНИЕМ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СЕРТИФИКАТА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УДОСТОВЕРЯЮЩИЙ ЦЕНТР ФНС </a:t>
            </a: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РОССИИ?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646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852936" y="118591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67A278B-A4C7-4E33-A33B-216348695EDF}"/>
              </a:ext>
            </a:extLst>
          </p:cNvPr>
          <p:cNvSpPr txBox="1"/>
          <p:nvPr/>
        </p:nvSpPr>
        <p:spPr>
          <a:xfrm>
            <a:off x="4959356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E6EFD3A-917A-4BF2-8D05-56547861500E}"/>
              </a:ext>
            </a:extLst>
          </p:cNvPr>
          <p:cNvSpPr txBox="1"/>
          <p:nvPr/>
        </p:nvSpPr>
        <p:spPr>
          <a:xfrm>
            <a:off x="3717032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</a:t>
            </a:r>
            <a:r>
              <a:rPr lang="ru-RU" sz="28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222-22-22</a:t>
            </a:r>
            <a:endParaRPr lang="ru-RU" sz="28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A5AF6FE-08C1-4085-BEAE-52C9C1083F10}"/>
              </a:ext>
            </a:extLst>
          </p:cNvPr>
          <p:cNvSpPr/>
          <p:nvPr/>
        </p:nvSpPr>
        <p:spPr>
          <a:xfrm>
            <a:off x="404664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ЮРИДИЧЕСКОЕ 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ЛИЦО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(ЛИЦО, ИМЕЮЩЕЕ ПРАВО ДЕЙСТВОВАТЬ ОТ ИМЕНИ ЮРИДИЧЕСКОГО ЛИЦА БЕЗ ДОВЕРЕННОСТИ)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261AF8DA-26F5-4B81-85B8-DA77C5DE9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1382" y="1896474"/>
            <a:ext cx="262768" cy="26276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D7223599-AAE3-4462-9A3D-F71A2A5B120A}"/>
              </a:ext>
            </a:extLst>
          </p:cNvPr>
          <p:cNvSpPr/>
          <p:nvPr/>
        </p:nvSpPr>
        <p:spPr>
          <a:xfrm>
            <a:off x="2510898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ИНДИВИДУАЛЬНЫЙ ПРЕДПРИНИМАТЕЛЬ</a:t>
            </a:r>
            <a:endParaRPr lang="ru-RU" sz="7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="" xmlns:a16="http://schemas.microsoft.com/office/drawing/2014/main" id="{402BF3AB-3945-4AB0-9809-395C3FEBF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7616" y="1896474"/>
            <a:ext cx="262768" cy="2627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34981C2F-1011-46F6-B260-CFE59A894177}"/>
              </a:ext>
            </a:extLst>
          </p:cNvPr>
          <p:cNvSpPr/>
          <p:nvPr/>
        </p:nvSpPr>
        <p:spPr>
          <a:xfrm>
            <a:off x="4617132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НОТАРИУС</a:t>
            </a:r>
            <a:endParaRPr lang="ru-RU" sz="7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D8F0A2B5-D0E0-4C86-8DFB-7784AF6F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3850" y="1896474"/>
            <a:ext cx="262768" cy="2627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9C5517E-8D40-4317-BFE4-4390D25B3981}"/>
              </a:ext>
            </a:extLst>
          </p:cNvPr>
          <p:cNvSpPr txBox="1"/>
          <p:nvPr/>
        </p:nvSpPr>
        <p:spPr>
          <a:xfrm>
            <a:off x="1195979" y="3539298"/>
            <a:ext cx="446604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КУДА МОЖНО ОБРАТИТЬСЯ </a:t>
            </a:r>
          </a:p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ЗА ПОЛУЧЕНИЕМ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</a:t>
            </a: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  <a:endParaRPr lang="ru-RU" sz="1200" dirty="0">
              <a:solidFill>
                <a:srgbClr val="485068">
                  <a:lumMod val="75000"/>
                </a:srgb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0531B75-6BBB-426A-9619-67D96FC0431E}"/>
              </a:ext>
            </a:extLst>
          </p:cNvPr>
          <p:cNvCxnSpPr>
            <a:cxnSpLocks/>
          </p:cNvCxnSpPr>
          <p:nvPr/>
        </p:nvCxnSpPr>
        <p:spPr>
          <a:xfrm>
            <a:off x="2852936" y="343128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404664" y="3980892"/>
            <a:ext cx="6048672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 algn="ctr" defTabSz="1760969">
              <a:buBlip>
                <a:blip r:embed="rId6"/>
              </a:buBlip>
              <a:defRPr/>
            </a:pPr>
            <a:r>
              <a:rPr lang="ru-RU" sz="105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Услуга по выдаче </a:t>
            </a:r>
            <a:r>
              <a:rPr lang="ru-RU" sz="105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квалифицированного сертификата  предоставляется во всех территориальных налоговых органах Самарской области </a:t>
            </a:r>
            <a:endParaRPr lang="ru-RU" sz="105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59C5194-B6BD-44F1-9FC6-A4DBA3B747E8}"/>
              </a:ext>
            </a:extLst>
          </p:cNvPr>
          <p:cNvSpPr txBox="1"/>
          <p:nvPr/>
        </p:nvSpPr>
        <p:spPr>
          <a:xfrm>
            <a:off x="512676" y="4430276"/>
            <a:ext cx="5535996" cy="59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 defTabSz="1760969">
              <a:spcAft>
                <a:spcPts val="600"/>
              </a:spcAft>
              <a:defRPr/>
            </a:pPr>
            <a:endParaRPr lang="ru-RU" sz="1100" dirty="0" smtClean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760969">
              <a:spcAft>
                <a:spcPts val="600"/>
              </a:spcAft>
              <a:defRPr/>
            </a:pPr>
            <a:endParaRPr lang="ru-RU" sz="1100" dirty="0" smtClean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760969">
              <a:spcAft>
                <a:spcPts val="600"/>
              </a:spcAft>
              <a:defRPr/>
            </a:pPr>
            <a:endParaRPr lang="ru-RU" sz="1100" dirty="0" smtClean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Справки по телефону:  8 800 222-22-22</a:t>
            </a:r>
            <a:endParaRPr lang="ru-RU" sz="11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760969">
              <a:spcAft>
                <a:spcPts val="600"/>
              </a:spcAft>
              <a:defRPr/>
            </a:pPr>
            <a:endParaRPr lang="ru-RU" sz="1100" dirty="0" smtClean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760969">
              <a:spcAft>
                <a:spcPts val="600"/>
              </a:spcAft>
              <a:defRPr/>
            </a:pPr>
            <a:endParaRPr lang="ru-RU" sz="11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760969">
              <a:spcAft>
                <a:spcPts val="600"/>
              </a:spcAft>
              <a:defRPr/>
            </a:pPr>
            <a:endParaRPr lang="ru-RU" sz="11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B3AE74D-4F4F-4DA0-9C67-69CD2CE1B66A}"/>
              </a:ext>
            </a:extLst>
          </p:cNvPr>
          <p:cNvSpPr txBox="1"/>
          <p:nvPr/>
        </p:nvSpPr>
        <p:spPr>
          <a:xfrm>
            <a:off x="656692" y="5190219"/>
            <a:ext cx="5724636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КВАЛИФИЦИРОВАННОГО СЕРТИФИКАТА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УДОСТОВЕРЯЮЩЕМ ЦЕНТРЕ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РОССИИ?</a:t>
            </a:r>
            <a:endParaRPr lang="ru-RU" sz="1200" dirty="0">
              <a:solidFill>
                <a:srgbClr val="485068">
                  <a:lumMod val="75000"/>
                </a:srgb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14BA017C-0A9A-4667-91C4-BFFFA463FC83}"/>
              </a:ext>
            </a:extLst>
          </p:cNvPr>
          <p:cNvCxnSpPr>
            <a:cxnSpLocks/>
          </p:cNvCxnSpPr>
          <p:nvPr/>
        </p:nvCxnSpPr>
        <p:spPr>
          <a:xfrm>
            <a:off x="2852936" y="526774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4C534C4-4DF5-430D-A9BB-D829CB1D55A6}"/>
              </a:ext>
            </a:extLst>
          </p:cNvPr>
          <p:cNvSpPr txBox="1"/>
          <p:nvPr/>
        </p:nvSpPr>
        <p:spPr>
          <a:xfrm>
            <a:off x="584684" y="6393160"/>
            <a:ext cx="6026552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 defTabSz="1760969">
              <a:buBlip>
                <a:blip r:embed="rId6"/>
              </a:buBlip>
              <a:defRPr/>
            </a:pPr>
            <a:r>
              <a:rPr lang="ru-RU" sz="1000" b="1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Документ, удостоверяющий личность</a:t>
            </a:r>
          </a:p>
          <a:p>
            <a:pPr marL="171450" indent="-171450" defTabSz="1760969">
              <a:buBlip>
                <a:blip r:embed="rId6"/>
              </a:buBlip>
              <a:defRPr/>
            </a:pPr>
            <a:r>
              <a:rPr lang="ru-RU" sz="1000" b="1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СНИЛС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71450" indent="-171450" defTabSz="1760969">
              <a:buBlip>
                <a:blip r:embed="rId6"/>
              </a:buBlip>
              <a:defRPr/>
            </a:pPr>
            <a:r>
              <a:rPr lang="en-US" sz="1000" b="1" dirty="0" smtClean="0">
                <a:latin typeface="Roboto Condensed" panose="020B0604020202020204" charset="0"/>
                <a:ea typeface="Roboto Condensed" panose="020B0604020202020204" charset="0"/>
              </a:rPr>
              <a:t>USB</a:t>
            </a:r>
            <a:r>
              <a:rPr lang="ru-RU" sz="1000" b="1" dirty="0" smtClean="0">
                <a:latin typeface="Roboto Condensed" panose="020B0604020202020204" charset="0"/>
                <a:ea typeface="Roboto Condensed" panose="020B0604020202020204" charset="0"/>
              </a:rPr>
              <a:t>-НОСИТЕЛЬ КЛЮЧЕВОЙ ИНФОРМАЦИИ (</a:t>
            </a:r>
            <a:r>
              <a:rPr lang="ru-RU" sz="1000" b="1" dirty="0" err="1">
                <a:latin typeface="Roboto Condensed" panose="020B0604020202020204" charset="0"/>
                <a:ea typeface="Roboto Condensed" panose="020B0604020202020204" charset="0"/>
              </a:rPr>
              <a:t>токен</a:t>
            </a:r>
            <a:r>
              <a:rPr lang="ru-RU" sz="1000" b="1" dirty="0">
                <a:latin typeface="Roboto Condensed" panose="020B0604020202020204" charset="0"/>
                <a:ea typeface="Roboto Condensed" panose="020B0604020202020204" charset="0"/>
              </a:rPr>
              <a:t>) для записи квалифицированного сертификата </a:t>
            </a:r>
            <a:r>
              <a:rPr lang="ru-RU" sz="1000" b="1" dirty="0" smtClean="0">
                <a:latin typeface="Roboto Condensed" panose="020B0604020202020204" charset="0"/>
                <a:ea typeface="Roboto Condensed" panose="020B0604020202020204" charset="0"/>
              </a:rPr>
              <a:t>и </a:t>
            </a:r>
            <a:r>
              <a:rPr lang="ru-RU" sz="1000" b="1" dirty="0">
                <a:latin typeface="Roboto Condensed" panose="020B0604020202020204" charset="0"/>
                <a:ea typeface="Roboto Condensed" panose="020B0604020202020204" charset="0"/>
              </a:rPr>
              <a:t>ключа электронной подписи, сертифицированный ФСТЭК России или ФСБ России</a:t>
            </a:r>
            <a:r>
              <a:rPr lang="ru-RU" sz="1000" i="1" dirty="0" smtClean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85BEA5F-7892-4D9D-91D6-28966CA19718}"/>
              </a:ext>
            </a:extLst>
          </p:cNvPr>
          <p:cNvGrpSpPr/>
          <p:nvPr/>
        </p:nvGrpSpPr>
        <p:grpSpPr>
          <a:xfrm>
            <a:off x="404664" y="7524524"/>
            <a:ext cx="6048672" cy="1554480"/>
            <a:chOff x="404664" y="7509284"/>
            <a:chExt cx="6048672" cy="1554480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0E1E83E2-96D5-446A-9864-D32C02ED1AC2}"/>
                </a:ext>
              </a:extLst>
            </p:cNvPr>
            <p:cNvSpPr txBox="1"/>
            <p:nvPr/>
          </p:nvSpPr>
          <p:spPr>
            <a:xfrm>
              <a:off x="404664" y="7538216"/>
              <a:ext cx="6048672" cy="14966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108000" rIns="180000" bIns="108000" rtlCol="0" anchor="ctr" anchorCtr="0">
              <a:noAutofit/>
            </a:bodyPr>
            <a:lstStyle/>
            <a:p>
              <a:pPr algn="ctr" defTabSz="1760969">
                <a:spcAft>
                  <a:spcPts val="600"/>
                </a:spcAft>
                <a:defRPr/>
              </a:pPr>
              <a:endParaRPr lang="ru-RU" sz="11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61DF79AE-47A5-4506-B5BD-784E377FF3C8}"/>
                </a:ext>
              </a:extLst>
            </p:cNvPr>
            <p:cNvCxnSpPr>
              <a:cxnSpLocks/>
            </p:cNvCxnSpPr>
            <p:nvPr/>
          </p:nvCxnSpPr>
          <p:spPr>
            <a:xfrm>
              <a:off x="404664" y="7509284"/>
              <a:ext cx="60486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E4A2489-DBA3-4DAF-82C7-1250561D47A6}"/>
                </a:ext>
              </a:extLst>
            </p:cNvPr>
            <p:cNvCxnSpPr>
              <a:cxnSpLocks/>
            </p:cNvCxnSpPr>
            <p:nvPr/>
          </p:nvCxnSpPr>
          <p:spPr>
            <a:xfrm>
              <a:off x="404664" y="9063764"/>
              <a:ext cx="60486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2245BC1-0BD9-4065-9261-0CA5042C0435}"/>
              </a:ext>
            </a:extLst>
          </p:cNvPr>
          <p:cNvSpPr txBox="1"/>
          <p:nvPr/>
        </p:nvSpPr>
        <p:spPr>
          <a:xfrm>
            <a:off x="1556792" y="7686213"/>
            <a:ext cx="4824536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760969">
              <a:lnSpc>
                <a:spcPct val="200000"/>
              </a:lnSpc>
              <a:defRPr/>
            </a:pPr>
            <a:r>
              <a:rPr lang="ru-RU" sz="1000" b="1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ГДЕ ИСПОЛЬЗУЕМ КВАЛИФИЦИРОВАННЫЙ СЕРТИФИКАТ?</a:t>
            </a:r>
          </a:p>
          <a:p>
            <a:pPr defTabSz="1760969">
              <a:defRPr/>
            </a:pPr>
            <a:r>
              <a:rPr lang="ru-RU" sz="10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Для </a:t>
            </a:r>
            <a:r>
              <a:rPr lang="ru-RU" sz="10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юридическизначимого электронного документооборота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всех электронных площадках и </a:t>
            </a:r>
            <a:r>
              <a:rPr lang="ru-RU" sz="1000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сервисах </a:t>
            </a:r>
            <a:endParaRPr lang="ru-RU" sz="1000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При предоставлении налоговых деклараций (расчетов):</a:t>
            </a:r>
          </a:p>
          <a:p>
            <a:pPr marL="781035" lvl="1" indent="-171450" defTabSz="1760969">
              <a:buBlip>
                <a:blip r:embed="rId6"/>
              </a:buBlip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Через операторов электронного документооборота </a:t>
            </a:r>
          </a:p>
          <a:p>
            <a:pPr marL="781035" lvl="1" indent="-171450" defTabSz="1760969">
              <a:buBlip>
                <a:blip r:embed="rId6"/>
              </a:buBlip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Через сервис «Представление налоговой и бухгалтерской отчетности в электронной форме» на сайте www.nalog.gov.ru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44854D4-F492-46F9-8B7E-7E81E155695A}"/>
              </a:ext>
            </a:extLst>
          </p:cNvPr>
          <p:cNvSpPr/>
          <p:nvPr/>
        </p:nvSpPr>
        <p:spPr>
          <a:xfrm>
            <a:off x="711654" y="7942772"/>
            <a:ext cx="717984" cy="71798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16218"/>
              </p:ext>
            </p:extLst>
          </p:nvPr>
        </p:nvGraphicFramePr>
        <p:xfrm>
          <a:off x="882753" y="10173580"/>
          <a:ext cx="5327476" cy="5622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928"/>
                <a:gridCol w="1221620"/>
                <a:gridCol w="2052928"/>
              </a:tblGrid>
              <a:tr h="351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Код СОНО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налогового органа, в котором планируется точка выдачи УЦ ФНС России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Адрес НО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(точки выдачи УЦ ФНС России)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351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6310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инспекция Федеральной налоговой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службы  № 1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443112, Самарская область, г. Самара, ул. Сергея Лазо, 2а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170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ИФНС России №20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443084, Самарская область, г. Самара, ул. Воронежская, 192А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17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443112, Самарская область, г. Самара, ул. Сергея Лазо, 2А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75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ИФНС России №21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443013, Самарская область, г. Самара, ул. Мичурина 21В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351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6317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инспекция Федеральной налоговой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службы  № 18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443099, Самарская область, г. Самара, ул. Князя Григория Засекина, 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75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6318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ИФНС России №22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443035, Самарская область,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г. Самара, ул. Краснодонская, 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351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6320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инспекция Федеральной налоговой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службы  № 2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445056, Самарская область, г. Тольятти, ул. Автостроителей, 61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351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6325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инспекция Федеральной налоговой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службы  № 3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446001, Самарская область,  г. Сызрань, ул. Кирова, 40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351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инспекция Федеральной налоговой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службы  № 16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446206, Самарская обл., г</a:t>
                      </a:r>
                      <a:r>
                        <a:rPr lang="ru-RU" sz="700" dirty="0" smtClean="0">
                          <a:effectLst/>
                        </a:rPr>
                        <a:t>. Новокуйбышевск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ул</a:t>
                      </a:r>
                      <a:r>
                        <a:rPr lang="ru-RU" sz="700" dirty="0" smtClean="0">
                          <a:effectLst/>
                        </a:rPr>
                        <a:t>. Пирогова</a:t>
                      </a:r>
                      <a:r>
                        <a:rPr lang="ru-RU" sz="700" dirty="0">
                          <a:effectLst/>
                        </a:rPr>
                        <a:t>, 12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2341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6372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инспекция Федеральной налоговой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службы  № 14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446350, Самарская область, Кинель-Черкасский район, с. Кинель-Черкассы, пр.-т 50 лет Октября, д. 10А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75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446540, Самарская область, Сергиевский район,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с. Сергиевск, ул. Ленина, 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755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6375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инспекция Федеральной налоговой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службы  № 11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446140, Самарская область, Красноармейский район, с. Красноармейское, ул. Мира, д.30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17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446600, Самарская область, г. Нефтегорск, ул. Нефтяников, 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17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446436, Самарская область, г. Кинель, ул. Мира, 41а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1170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6382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Межрайонная инспекция Федеральной налоговой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службы  № 15 по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445021, Самарская область, г.Тольятти, ул.Голосова, 32А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  <a:tr h="234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83" marR="44283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77938" y="18764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163194</TotalTime>
  <Words>433</Words>
  <Application>Microsoft Office PowerPoint</Application>
  <PresentationFormat>Лист A4 (210x297 мм)</PresentationFormat>
  <Paragraphs>70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Condensed</vt:lpstr>
      <vt:lpstr>Open Sans Light</vt:lpstr>
      <vt:lpstr>Times New Roman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Казакова Татьяна Анатольевна</cp:lastModifiedBy>
  <cp:revision>1887</cp:revision>
  <cp:lastPrinted>2021-06-08T16:24:28Z</cp:lastPrinted>
  <dcterms:created xsi:type="dcterms:W3CDTF">2014-10-08T23:03:32Z</dcterms:created>
  <dcterms:modified xsi:type="dcterms:W3CDTF">2021-09-09T12:25:55Z</dcterms:modified>
</cp:coreProperties>
</file>