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6"/>
  </p:notesMasterIdLst>
  <p:sldIdLst>
    <p:sldId id="455" r:id="rId2"/>
    <p:sldId id="456" r:id="rId3"/>
    <p:sldId id="457" r:id="rId4"/>
    <p:sldId id="458" r:id="rId5"/>
  </p:sldIdLst>
  <p:sldSz cx="7561263" cy="10693400"/>
  <p:notesSz cx="6797675" cy="9926638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orient="horz" pos="1578">
          <p15:clr>
            <a:srgbClr val="A4A3A4"/>
          </p15:clr>
        </p15:guide>
        <p15:guide id="3" orient="horz" pos="492">
          <p15:clr>
            <a:srgbClr val="A4A3A4"/>
          </p15:clr>
        </p15:guide>
        <p15:guide id="4" orient="horz" pos="6322">
          <p15:clr>
            <a:srgbClr val="A4A3A4"/>
          </p15:clr>
        </p15:guide>
        <p15:guide id="5" pos="2382">
          <p15:clr>
            <a:srgbClr val="A4A3A4"/>
          </p15:clr>
        </p15:guide>
        <p15:guide id="6" pos="585">
          <p15:clr>
            <a:srgbClr val="A4A3A4"/>
          </p15:clr>
        </p15:guide>
        <p15:guide id="7" pos="1290">
          <p15:clr>
            <a:srgbClr val="A4A3A4"/>
          </p15:clr>
        </p15:guide>
        <p15:guide id="8" pos="4250">
          <p15:clr>
            <a:srgbClr val="A4A3A4"/>
          </p15:clr>
        </p15:guide>
        <p15:guide id="9" pos="4565">
          <p15:clr>
            <a:srgbClr val="A4A3A4"/>
          </p15:clr>
        </p15:guide>
        <p15:guide id="10" pos="4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E"/>
    <a:srgbClr val="005AA9"/>
    <a:srgbClr val="008E40"/>
    <a:srgbClr val="8ACFE4"/>
    <a:srgbClr val="FF4F4F"/>
    <a:srgbClr val="E60000"/>
    <a:srgbClr val="D60000"/>
    <a:srgbClr val="69D8FF"/>
    <a:srgbClr val="FFCC00"/>
    <a:srgbClr val="1D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7" autoAdjust="0"/>
    <p:restoredTop sz="94676" autoAdjust="0"/>
  </p:normalViewPr>
  <p:slideViewPr>
    <p:cSldViewPr>
      <p:cViewPr varScale="1">
        <p:scale>
          <a:sx n="73" d="100"/>
          <a:sy n="73" d="100"/>
        </p:scale>
        <p:origin x="978" y="60"/>
      </p:cViewPr>
      <p:guideLst>
        <p:guide orient="horz" pos="3369"/>
        <p:guide orient="horz" pos="1578"/>
        <p:guide orient="horz" pos="492"/>
        <p:guide orient="horz" pos="6322"/>
        <p:guide pos="2382"/>
        <p:guide pos="585"/>
        <p:guide pos="1290"/>
        <p:guide pos="4250"/>
        <p:guide pos="4565"/>
        <p:guide pos="4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47AD60-B1CF-425C-ACC4-BE95A113469A}" type="datetimeFigureOut">
              <a:rPr lang="ru-RU"/>
              <a:pPr>
                <a:defRPr/>
              </a:pPr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2CACA2-29FC-41BD-A459-59A90EE7BE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558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5158" y="1750055"/>
            <a:ext cx="5670947" cy="3722887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55" indent="0" algn="ctr">
              <a:buNone/>
              <a:defRPr sz="1240"/>
            </a:lvl2pPr>
            <a:lvl3pPr marL="567111" indent="0" algn="ctr">
              <a:buNone/>
              <a:defRPr sz="1116"/>
            </a:lvl3pPr>
            <a:lvl4pPr marL="850666" indent="0" algn="ctr">
              <a:buNone/>
              <a:defRPr sz="992"/>
            </a:lvl4pPr>
            <a:lvl5pPr marL="1134222" indent="0" algn="ctr">
              <a:buNone/>
              <a:defRPr sz="992"/>
            </a:lvl5pPr>
            <a:lvl6pPr marL="1417777" indent="0" algn="ctr">
              <a:buNone/>
              <a:defRPr sz="992"/>
            </a:lvl6pPr>
            <a:lvl7pPr marL="1701333" indent="0" algn="ctr">
              <a:buNone/>
              <a:defRPr sz="992"/>
            </a:lvl7pPr>
            <a:lvl8pPr marL="1984888" indent="0" algn="ctr">
              <a:buNone/>
              <a:defRPr sz="992"/>
            </a:lvl8pPr>
            <a:lvl9pPr marL="2268444" indent="0" algn="ctr">
              <a:buNone/>
              <a:defRPr sz="99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F7E3-DF7D-4004-9617-4C5658267829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BC46-EE73-40B3-B8D7-DE464B2ABBE5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" y="2248"/>
            <a:ext cx="7560140" cy="1068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694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833CEA-5D7F-4063-A659-7BF989BFC69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71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7FBB11-4D01-42FA-8407-9000D3BB81D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261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" y="2248"/>
            <a:ext cx="7560140" cy="1069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4900903" y="7994793"/>
            <a:ext cx="763310" cy="588216"/>
          </a:xfrm>
          <a:prstGeom prst="rect">
            <a:avLst/>
          </a:prstGeom>
          <a:noFill/>
        </p:spPr>
        <p:txBody>
          <a:bodyPr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0246" y="2505531"/>
            <a:ext cx="6053549" cy="7530057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80245" y="781298"/>
            <a:ext cx="6067196" cy="1724233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93303-6CD2-47F8-8568-FBDD240B35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"/>
            <a:ext cx="7560141" cy="1069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0246" y="2505531"/>
            <a:ext cx="6053549" cy="7530057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79658" y="781298"/>
            <a:ext cx="6067782" cy="1724233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789E3-E15E-4842-9ACB-E7E5EB1850D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F7E3-DF7D-4004-9617-4C5658267829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93303-6CD2-47F8-8568-FBDD240B359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" y="2248"/>
            <a:ext cx="7560140" cy="1069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4900903" y="7994793"/>
            <a:ext cx="763310" cy="588216"/>
          </a:xfrm>
          <a:prstGeom prst="rect">
            <a:avLst/>
          </a:prstGeom>
          <a:noFill/>
        </p:spPr>
        <p:txBody>
          <a:bodyPr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65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899" y="2665925"/>
            <a:ext cx="6521589" cy="4448157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899" y="7156164"/>
            <a:ext cx="6521589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5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111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666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222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77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33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88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444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F7E3-DF7D-4004-9617-4C5658267829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709444-373F-497E-B9E2-C941BB96AD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7560141" cy="1068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5233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F7E3-DF7D-4004-9617-4C5658267829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3B42BE-B67F-47FD-A103-522D52E6F8F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" y="2248"/>
            <a:ext cx="7560140" cy="1069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923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822" y="569326"/>
            <a:ext cx="6521589" cy="206689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822" y="2621369"/>
            <a:ext cx="3198768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822" y="3906061"/>
            <a:ext cx="3198768" cy="574522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7889" y="2621369"/>
            <a:ext cx="3214522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7889" y="3906061"/>
            <a:ext cx="3214522" cy="574522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E3DCF-D809-480B-AE09-29E706493A6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56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0E666-8045-441E-A1FA-5790D5F9F73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" y="2248"/>
            <a:ext cx="7560140" cy="1069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572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F2AAC4-E944-4413-BFDB-A186F9F96D3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67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>
              <a:defRPr sz="1985"/>
            </a:lvl1pPr>
            <a:lvl2pPr>
              <a:defRPr sz="1737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B2FC8-B8E0-4361-AFC9-BF040A5C77F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75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 marL="0" indent="0">
              <a:buNone/>
              <a:defRPr sz="1985"/>
            </a:lvl1pPr>
            <a:lvl2pPr marL="283555" indent="0">
              <a:buNone/>
              <a:defRPr sz="1737"/>
            </a:lvl2pPr>
            <a:lvl3pPr marL="567111" indent="0">
              <a:buNone/>
              <a:defRPr sz="1488"/>
            </a:lvl3pPr>
            <a:lvl4pPr marL="850666" indent="0">
              <a:buNone/>
              <a:defRPr sz="1240"/>
            </a:lvl4pPr>
            <a:lvl5pPr marL="1134222" indent="0">
              <a:buNone/>
              <a:defRPr sz="1240"/>
            </a:lvl5pPr>
            <a:lvl6pPr marL="1417777" indent="0">
              <a:buNone/>
              <a:defRPr sz="1240"/>
            </a:lvl6pPr>
            <a:lvl7pPr marL="1701333" indent="0">
              <a:buNone/>
              <a:defRPr sz="1240"/>
            </a:lvl7pPr>
            <a:lvl8pPr marL="1984888" indent="0">
              <a:buNone/>
              <a:defRPr sz="1240"/>
            </a:lvl8pPr>
            <a:lvl9pPr marL="2268444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C30B7-FFB8-4E00-811D-6C638C5DDB2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84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837" y="569326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9837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04669" y="9911198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40142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4B9A34-53A6-49DD-A1B8-6584C883BC9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1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694" r:id="rId12"/>
    <p:sldLayoutId id="2147483695" r:id="rId13"/>
  </p:sldLayoutIdLst>
  <p:hf hdr="0" ftr="0" dt="0"/>
  <p:txStyles>
    <p:titleStyle>
      <a:lvl1pPr algn="l" defTabSz="567111" rtl="0" eaLnBrk="1" latinLnBrk="0" hangingPunct="1">
        <a:lnSpc>
          <a:spcPct val="90000"/>
        </a:lnSpc>
        <a:spcBef>
          <a:spcPct val="0"/>
        </a:spcBef>
        <a:buNone/>
        <a:defRPr sz="27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78" indent="-141778" algn="l" defTabSz="567111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7" kern="1200">
          <a:solidFill>
            <a:schemeClr val="tx1"/>
          </a:solidFill>
          <a:latin typeface="+mn-lt"/>
          <a:ea typeface="+mn-ea"/>
          <a:cs typeface="+mn-cs"/>
        </a:defRPr>
      </a:lvl1pPr>
      <a:lvl2pPr marL="425333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889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444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999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555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3110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666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10221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55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111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666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222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777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333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888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444" algn="l" defTabSz="56711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4840816" y="397541"/>
            <a:ext cx="2412480" cy="602678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www.nalog.gov.ru/rn70</a:t>
            </a:r>
            <a:endParaRPr lang="ru-RU" sz="16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31" y="264261"/>
            <a:ext cx="864096" cy="9088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6688" y="499865"/>
            <a:ext cx="3284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 Narrow" panose="020B0606020202030204" pitchFamily="34" charset="0"/>
              </a:rPr>
              <a:t>УПРАВЛЕНИЕ ФЕДЕРАЛЬНОЙ НАЛОГОВОЙ СЛУЖБЫ ПО ТОМСКОЙ </a:t>
            </a:r>
            <a:r>
              <a:rPr lang="ru-RU" sz="1200" b="1" dirty="0">
                <a:latin typeface="Arial Narrow" panose="020B0606020202030204" pitchFamily="34" charset="0"/>
              </a:rPr>
              <a:t>ОБЛАСТИ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7257" y="1386260"/>
            <a:ext cx="648072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правильно заполнить справку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расходах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социальным налоговым вычетам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33856" t="12201" r="34644" b="9400"/>
          <a:stretch/>
        </p:blipFill>
        <p:spPr>
          <a:xfrm>
            <a:off x="577257" y="2632774"/>
            <a:ext cx="3563414" cy="4988779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>
            <a:off x="917629" y="2219004"/>
            <a:ext cx="864096" cy="513929"/>
          </a:xfrm>
          <a:prstGeom prst="straightConnector1">
            <a:avLst/>
          </a:prstGeom>
          <a:ln>
            <a:solidFill>
              <a:srgbClr val="005AA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6565" y="2070912"/>
            <a:ext cx="333746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1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996655" y="3151616"/>
            <a:ext cx="432048" cy="300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92212" y="2741370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539E"/>
                </a:solidFill>
              </a:rPr>
              <a:t>2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45406" y="3151616"/>
            <a:ext cx="742937" cy="300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1818" y="2860811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3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2902466" y="3119623"/>
            <a:ext cx="360040" cy="300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16114" y="2741370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4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2217338" y="5430868"/>
            <a:ext cx="325917" cy="154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63110" y="5304972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5</a:t>
            </a:r>
            <a:endParaRPr lang="ru-RU" dirty="0">
              <a:solidFill>
                <a:srgbClr val="00539E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4"/>
          <a:srcRect l="34250" t="17100" r="34666" b="42815"/>
          <a:stretch/>
        </p:blipFill>
        <p:spPr>
          <a:xfrm>
            <a:off x="3892127" y="6237865"/>
            <a:ext cx="3488903" cy="253072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027418" y="7252089"/>
            <a:ext cx="1790199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 Narrow" panose="020B0606020202030204" pitchFamily="34" charset="0"/>
              </a:rPr>
              <a:t>1 страница справки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36579" y="9918866"/>
            <a:ext cx="1715534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 Narrow" panose="020B0606020202030204" pitchFamily="34" charset="0"/>
              </a:rPr>
              <a:t>2 </a:t>
            </a:r>
            <a:r>
              <a:rPr lang="ru-RU" sz="1600" dirty="0">
                <a:latin typeface="Arial Narrow" panose="020B0606020202030204" pitchFamily="34" charset="0"/>
              </a:rPr>
              <a:t>страница справки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4330709" y="6744624"/>
            <a:ext cx="2003175" cy="5999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33885" y="6405051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6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2988544" y="5587671"/>
            <a:ext cx="608953" cy="174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97497" y="5317091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7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1540801" y="6782340"/>
            <a:ext cx="878458" cy="334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20584" y="6536875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8</a:t>
            </a:r>
            <a:endParaRPr lang="ru-RU" dirty="0">
              <a:solidFill>
                <a:srgbClr val="00539E"/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H="1">
            <a:off x="3518862" y="5975261"/>
            <a:ext cx="605364" cy="99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24226" y="5745728"/>
            <a:ext cx="320922" cy="415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539E"/>
                </a:solidFill>
              </a:rPr>
              <a:t>9</a:t>
            </a:r>
            <a:endParaRPr lang="ru-RU" dirty="0">
              <a:solidFill>
                <a:srgbClr val="00539E"/>
              </a:solidFill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4"/>
          <a:srcRect l="33898" t="67451" r="34644" b="4500"/>
          <a:stretch/>
        </p:blipFill>
        <p:spPr>
          <a:xfrm>
            <a:off x="3827855" y="8140395"/>
            <a:ext cx="3530778" cy="177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3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5004767" y="450156"/>
            <a:ext cx="2412480" cy="602678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www.nalog.gov.ru/rn70</a:t>
            </a:r>
            <a:endParaRPr lang="ru-RU" sz="16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31" y="264261"/>
            <a:ext cx="864096" cy="908826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436264" y="4398127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/>
              <a:t>2. По </a:t>
            </a:r>
            <a:r>
              <a:rPr lang="ru-RU" sz="1800" dirty="0"/>
              <a:t>расходам какого года действуют новые формы справок?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82937" y="1902511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/>
              <a:t>1. Правильное заполнение ИНН (организации/ИП) поставщика сведений</a:t>
            </a:r>
            <a:endParaRPr lang="ru-RU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347941" y="2654020"/>
            <a:ext cx="69128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/>
              <a:t>Одной из распространенных ошибок при заполнении первой и второй страниц справки о расходах по социальным налоговым вычетам является некорректное заполнение ИНН организации или индивидуального предпринимателя, </a:t>
            </a:r>
            <a:r>
              <a:rPr lang="ru-RU" sz="1800" dirty="0"/>
              <a:t>непосредственно </a:t>
            </a:r>
            <a:r>
              <a:rPr lang="ru-RU" sz="1800" dirty="0" smtClean="0"/>
              <a:t>оказавших услугу.</a:t>
            </a:r>
            <a:endParaRPr lang="ru-RU" sz="1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48798" y="5219285"/>
            <a:ext cx="66599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/>
              <a:t>Новые формы справок об оплате </a:t>
            </a:r>
            <a:r>
              <a:rPr lang="ru-RU" sz="1800" dirty="0" smtClean="0"/>
              <a:t>медицинских услуг </a:t>
            </a:r>
            <a:br>
              <a:rPr lang="ru-RU" sz="1800" dirty="0" smtClean="0"/>
            </a:br>
            <a:r>
              <a:rPr lang="ru-RU" sz="1800" dirty="0" smtClean="0"/>
              <a:t>(</a:t>
            </a:r>
            <a:r>
              <a:rPr lang="ru-RU" sz="1800" dirty="0"/>
              <a:t>КНД </a:t>
            </a:r>
            <a:r>
              <a:rPr lang="ru-RU" sz="1800" dirty="0" smtClean="0"/>
              <a:t>1151156), </a:t>
            </a:r>
            <a:r>
              <a:rPr lang="ru-RU" sz="1800" dirty="0"/>
              <a:t>образовательных </a:t>
            </a:r>
            <a:r>
              <a:rPr lang="ru-RU" sz="1800" dirty="0" smtClean="0"/>
              <a:t>услуг (</a:t>
            </a:r>
            <a:r>
              <a:rPr lang="ru-RU" sz="1800" dirty="0"/>
              <a:t>КНД </a:t>
            </a:r>
            <a:r>
              <a:rPr lang="ru-RU" sz="1800" dirty="0" smtClean="0"/>
              <a:t>1151158), также </a:t>
            </a:r>
            <a:r>
              <a:rPr lang="ru-RU" sz="1800" dirty="0"/>
              <a:t>физкультурно-оздоровительных </a:t>
            </a:r>
            <a:r>
              <a:rPr lang="ru-RU" sz="1800" dirty="0" smtClean="0"/>
              <a:t>услуг (</a:t>
            </a:r>
            <a:r>
              <a:rPr lang="ru-RU" sz="1800" dirty="0"/>
              <a:t>КНД </a:t>
            </a:r>
            <a:r>
              <a:rPr lang="ru-RU" sz="1800" dirty="0" smtClean="0"/>
              <a:t>1151160), </a:t>
            </a:r>
            <a:r>
              <a:rPr lang="ru-RU" sz="1800" dirty="0"/>
              <a:t>негосударственного пенсионного </a:t>
            </a:r>
            <a:r>
              <a:rPr lang="ru-RU" sz="1800" dirty="0" smtClean="0"/>
              <a:t>обеспечения </a:t>
            </a:r>
            <a:br>
              <a:rPr lang="ru-RU" sz="1800" dirty="0" smtClean="0"/>
            </a:br>
            <a:r>
              <a:rPr lang="ru-RU" sz="1800" dirty="0" smtClean="0"/>
              <a:t>(</a:t>
            </a:r>
            <a:r>
              <a:rPr lang="ru-RU" sz="1800" dirty="0"/>
              <a:t>КНД </a:t>
            </a:r>
            <a:r>
              <a:rPr lang="ru-RU" sz="1800" dirty="0" smtClean="0"/>
              <a:t>1151157), </a:t>
            </a:r>
            <a:r>
              <a:rPr lang="ru-RU" sz="1800" dirty="0"/>
              <a:t>добровольного пенсионного страхования и добровольного </a:t>
            </a:r>
            <a:r>
              <a:rPr lang="ru-RU" sz="1800" dirty="0" smtClean="0"/>
              <a:t>личного страхования </a:t>
            </a:r>
            <a:r>
              <a:rPr lang="ru-RU" sz="1800" dirty="0"/>
              <a:t>(КНД </a:t>
            </a:r>
            <a:r>
              <a:rPr lang="ru-RU" sz="1800" dirty="0" smtClean="0"/>
              <a:t>1151159) </a:t>
            </a:r>
            <a:r>
              <a:rPr lang="ru-RU" sz="1800" dirty="0"/>
              <a:t>предусмотрены только в отношении расходов налогоплательщиков, понесенных </a:t>
            </a:r>
            <a:r>
              <a:rPr lang="ru-RU" sz="1800" dirty="0" smtClean="0"/>
              <a:t>начиная с 01.01.2024.</a:t>
            </a:r>
            <a:endParaRPr lang="ru-RU" sz="18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96160" y="7832825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/>
              <a:t>3. В номере справки указываются только цифры</a:t>
            </a:r>
            <a:endParaRPr lang="ru-RU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35553" y="8615547"/>
            <a:ext cx="6912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/>
              <a:t>Ошибкой является некорректное заполнение порядкового номера справки. В </a:t>
            </a:r>
            <a:r>
              <a:rPr lang="ru-RU" sz="1800" dirty="0" smtClean="0"/>
              <a:t>данном </a:t>
            </a:r>
            <a:r>
              <a:rPr lang="ru-RU" sz="1800" smtClean="0"/>
              <a:t>поле указываются </a:t>
            </a:r>
            <a:r>
              <a:rPr lang="ru-RU" sz="1800" dirty="0" smtClean="0"/>
              <a:t>только цифры, символьные обозначения («.», </a:t>
            </a:r>
            <a:r>
              <a:rPr lang="ru-RU" sz="1800" dirty="0"/>
              <a:t>«-», «/» и </a:t>
            </a:r>
            <a:r>
              <a:rPr lang="ru-RU" sz="1800" dirty="0" smtClean="0"/>
              <a:t>иные) не допустимы.</a:t>
            </a:r>
            <a:endParaRPr lang="ru-RU" sz="1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76688" y="499865"/>
            <a:ext cx="3284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 Narrow" panose="020B0606020202030204" pitchFamily="34" charset="0"/>
              </a:rPr>
              <a:t>УПРАВЛЕНИЕ ФЕДЕРАЛЬНОЙ НАЛОГОВОЙ СЛУЖБЫ ПО ТОМСКОЙ </a:t>
            </a:r>
            <a:r>
              <a:rPr lang="ru-RU" sz="1200" b="1" dirty="0">
                <a:latin typeface="Arial Narrow" panose="020B0606020202030204" pitchFamily="34" charset="0"/>
              </a:rPr>
              <a:t>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0900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5004767" y="450156"/>
            <a:ext cx="2412480" cy="602678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www.nalog.gov.ru/rn70</a:t>
            </a:r>
            <a:endParaRPr lang="ru-RU" sz="16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31" y="264261"/>
            <a:ext cx="864096" cy="908826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378717" y="1549413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/>
              <a:t>4. Поле «Номер корректировки» обязательно для заполнения</a:t>
            </a:r>
            <a:endParaRPr lang="ru-RU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354123" y="2276146"/>
            <a:ext cx="69128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/>
              <a:t>Поле «Номер корректировки» не может быть пустым. Если справка подается впервые, то указывается значение «0». Если в ранее выданную справку вносятся изменения, то указывается номер корректировки по порядку – «1», «2» и далее.</a:t>
            </a:r>
            <a:endParaRPr lang="ru-RU" sz="18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79314" y="4081424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/>
              <a:t>5</a:t>
            </a:r>
            <a:r>
              <a:rPr lang="ru-RU" sz="1800" dirty="0" smtClean="0"/>
              <a:t>. Необходимо корректно указывать код «кто кого лечил» или «кто кого обучал»</a:t>
            </a:r>
            <a:endParaRPr lang="ru-RU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378717" y="4895244"/>
            <a:ext cx="6912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/>
              <a:t>На первой странице справки в поле «Налогоплательщик и пациент (или обучаемый, или клиент</a:t>
            </a:r>
            <a:r>
              <a:rPr lang="ru-RU" sz="1800" dirty="0" smtClean="0"/>
              <a:t>)» </a:t>
            </a:r>
            <a:r>
              <a:rPr lang="ru-RU" sz="1800" dirty="0" smtClean="0"/>
              <a:t>следует указывать код: </a:t>
            </a:r>
            <a:r>
              <a:rPr lang="ru-RU" sz="1800" dirty="0"/>
              <a:t>«1</a:t>
            </a:r>
            <a:r>
              <a:rPr lang="ru-RU" sz="1800" dirty="0" smtClean="0"/>
              <a:t>» -  налогоплательщик и получатель услуги одно лицо,</a:t>
            </a:r>
          </a:p>
          <a:p>
            <a:pPr algn="just"/>
            <a:r>
              <a:rPr lang="ru-RU" sz="1800" dirty="0" smtClean="0"/>
              <a:t>«0» - разные лица.</a:t>
            </a:r>
          </a:p>
          <a:p>
            <a:pPr algn="just"/>
            <a:r>
              <a:rPr lang="ru-RU" sz="1800" dirty="0" smtClean="0">
                <a:solidFill>
                  <a:srgbClr val="00539E"/>
                </a:solidFill>
              </a:rPr>
              <a:t>!</a:t>
            </a:r>
            <a:r>
              <a:rPr lang="ru-RU" sz="1800" dirty="0" smtClean="0"/>
              <a:t> Если указан код «0», то должна быть заполнена вторая страница справки.</a:t>
            </a:r>
            <a:endParaRPr lang="ru-RU" sz="18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54123" y="7157066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/>
              <a:t>6. На второй странице справки  рекомендуется указывать ИНН того лица, за кого оказана услуга</a:t>
            </a:r>
            <a:endParaRPr lang="ru-RU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18110" y="7970886"/>
            <a:ext cx="6912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/>
              <a:t>Если налогоплательщик и получатель услуги не являются одним лицом, должны </a:t>
            </a:r>
            <a:r>
              <a:rPr lang="ru-RU" sz="1800" dirty="0" smtClean="0"/>
              <a:t>указываться </a:t>
            </a:r>
            <a:r>
              <a:rPr lang="ru-RU" sz="1800" dirty="0" smtClean="0"/>
              <a:t>либо данные документа удостоверяющего личность (паспорт, свидетельство о рождении), либо его  ИНН.</a:t>
            </a:r>
          </a:p>
          <a:p>
            <a:pPr algn="just"/>
            <a:r>
              <a:rPr lang="ru-RU" sz="1800" dirty="0" smtClean="0">
                <a:solidFill>
                  <a:srgbClr val="00539E"/>
                </a:solidFill>
              </a:rPr>
              <a:t>!</a:t>
            </a:r>
            <a:r>
              <a:rPr lang="ru-RU" sz="1800" dirty="0" smtClean="0"/>
              <a:t> Рекомендуем указывать </a:t>
            </a:r>
            <a:r>
              <a:rPr lang="ru-RU" sz="1800" dirty="0" smtClean="0"/>
              <a:t>ИНН </a:t>
            </a:r>
            <a:r>
              <a:rPr lang="ru-RU" sz="1800" dirty="0" smtClean="0"/>
              <a:t>для корректной идентификации налогоплательщиков.</a:t>
            </a:r>
            <a:endParaRPr lang="ru-RU" sz="1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76688" y="499865"/>
            <a:ext cx="3284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 Narrow" panose="020B0606020202030204" pitchFamily="34" charset="0"/>
              </a:rPr>
              <a:t>УПРАВЛЕНИЕ ФЕДЕРАЛЬНОЙ НАЛОГОВОЙ СЛУЖБЫ ПО ТОМСКОЙ </a:t>
            </a:r>
            <a:r>
              <a:rPr lang="ru-RU" sz="1200" b="1" dirty="0">
                <a:latin typeface="Arial Narrow" panose="020B0606020202030204" pitchFamily="34" charset="0"/>
              </a:rPr>
              <a:t>ОБЛАСТИ</a:t>
            </a:r>
          </a:p>
        </p:txBody>
      </p:sp>
    </p:spTree>
    <p:extLst>
      <p:ext uri="{BB962C8B-B14F-4D97-AF65-F5344CB8AC3E}">
        <p14:creationId xmlns:p14="http://schemas.microsoft.com/office/powerpoint/2010/main" val="787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5004767" y="450156"/>
            <a:ext cx="2412480" cy="602678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www.nalog.gov.ru/rn70</a:t>
            </a:r>
            <a:endParaRPr lang="ru-RU" sz="16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31" y="264261"/>
            <a:ext cx="864096" cy="908826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392973" y="1390084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/>
              <a:t>7. Порядок </a:t>
            </a:r>
            <a:r>
              <a:rPr lang="ru-RU" sz="1800" dirty="0"/>
              <a:t>заполнения общей суммы расходов в справках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8379" y="2116817"/>
            <a:ext cx="691286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dirty="0"/>
              <a:t>Общая сумма произведенных расходов на уплату услуг (уплату страховых (пенсионных) взносов) указывается в справке (в том числе в корректирующей справке) нарастающим итогом за налоговый период (календарный год</a:t>
            </a:r>
            <a:r>
              <a:rPr lang="ru-RU" sz="1800" dirty="0" smtClean="0"/>
              <a:t>).</a:t>
            </a:r>
          </a:p>
          <a:p>
            <a:pPr algn="just">
              <a:spcAft>
                <a:spcPts val="600"/>
              </a:spcAft>
            </a:pPr>
            <a:r>
              <a:rPr lang="ru-RU" sz="1800" dirty="0" smtClean="0"/>
              <a:t>При </a:t>
            </a:r>
            <a:r>
              <a:rPr lang="ru-RU" sz="1800" dirty="0"/>
              <a:t>заполнении справки (корректирующей справки) учитываются как справки, ранее выданные налогоплательщику за соответствующий период, так и сведения, представленные в отношении налогоплательщика за соответствующий период в налоговый орган в электронной форме в порядке, предусмотренном абзацем первым п. 3.1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ст</a:t>
            </a:r>
            <a:r>
              <a:rPr lang="ru-RU" sz="1800" dirty="0"/>
              <a:t>. 221.1 НК РФ. </a:t>
            </a:r>
            <a:endParaRPr lang="ru-RU" sz="1800" dirty="0" smtClean="0"/>
          </a:p>
          <a:p>
            <a:pPr algn="just"/>
            <a:r>
              <a:rPr lang="ru-RU" sz="1800" dirty="0" smtClean="0"/>
              <a:t>Данные </a:t>
            </a:r>
            <a:r>
              <a:rPr lang="ru-RU" sz="1800" dirty="0"/>
              <a:t>требования не ограничивают организацию и индивидуального предпринимателя в выдаче налогоплательщику справки в течение налогового периода в отношении расходов, произведенных за уже оказанные услуги. 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54123" y="6800461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/>
              <a:t>8. Требуется ли наличие печати на бумажном варианте справок</a:t>
            </a:r>
            <a:endParaRPr lang="ru-RU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340034" y="7558847"/>
            <a:ext cx="6912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/>
              <a:t>В случае, если Уставом организации предусмотрено наличие печати, то рекомендуется ее проставлять при заполнении справки на бумажном носителе.</a:t>
            </a: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414729" y="8532930"/>
            <a:ext cx="679165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/>
              <a:t>8</a:t>
            </a:r>
            <a:r>
              <a:rPr lang="ru-RU" sz="1800" dirty="0" smtClean="0"/>
              <a:t>. Требуется </a:t>
            </a:r>
            <a:r>
              <a:rPr lang="ru-RU" sz="1800" dirty="0"/>
              <a:t>ли заполнение зоны «QR-код» при подготовке справки с использованием </a:t>
            </a:r>
            <a:r>
              <a:rPr lang="ru-RU" sz="1800"/>
              <a:t>программного </a:t>
            </a:r>
            <a:r>
              <a:rPr lang="ru-RU" sz="1800" smtClean="0"/>
              <a:t>обеспечения </a:t>
            </a:r>
            <a:endParaRPr lang="ru-RU" sz="1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14729" y="9247085"/>
            <a:ext cx="67310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 smtClean="0"/>
              <a:t>Раздел </a:t>
            </a:r>
            <a:r>
              <a:rPr lang="ru-RU" sz="1800" dirty="0"/>
              <a:t>«Зона QR-кода» может не заполняться в случае отсутствия у организации и индивидуального предпринимателя технической возможности.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76688" y="499865"/>
            <a:ext cx="3284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 Narrow" panose="020B0606020202030204" pitchFamily="34" charset="0"/>
              </a:rPr>
              <a:t>УПРАВЛЕНИЕ ФЕДЕРАЛЬНОЙ НАЛОГОВОЙ СЛУЖБЫ ПО ТОМСКОЙ </a:t>
            </a:r>
            <a:r>
              <a:rPr lang="ru-RU" sz="1200" b="1" dirty="0">
                <a:latin typeface="Arial Narrow" panose="020B0606020202030204" pitchFamily="34" charset="0"/>
              </a:rPr>
              <a:t>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79032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10758</TotalTime>
  <Words>478</Words>
  <Application>Microsoft Office PowerPoint</Application>
  <PresentationFormat>Произвольный</PresentationFormat>
  <Paragraphs>43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2200-00-668</dc:creator>
  <cp:lastModifiedBy>Немова Наталья Алексеевна</cp:lastModifiedBy>
  <cp:revision>1044</cp:revision>
  <cp:lastPrinted>2022-11-01T07:39:28Z</cp:lastPrinted>
  <dcterms:created xsi:type="dcterms:W3CDTF">2018-09-03T09:51:24Z</dcterms:created>
  <dcterms:modified xsi:type="dcterms:W3CDTF">2025-12-11T08:06:40Z</dcterms:modified>
</cp:coreProperties>
</file>